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97" r:id="rId3"/>
    <p:sldId id="300" r:id="rId4"/>
    <p:sldId id="301" r:id="rId5"/>
    <p:sldId id="260" r:id="rId6"/>
    <p:sldId id="298" r:id="rId7"/>
    <p:sldId id="299" r:id="rId8"/>
    <p:sldId id="307" r:id="rId9"/>
    <p:sldId id="305" r:id="rId10"/>
    <p:sldId id="308" r:id="rId11"/>
    <p:sldId id="309" r:id="rId12"/>
    <p:sldId id="310" r:id="rId13"/>
    <p:sldId id="306" r:id="rId14"/>
    <p:sldId id="311" r:id="rId15"/>
    <p:sldId id="314" r:id="rId16"/>
    <p:sldId id="312" r:id="rId17"/>
    <p:sldId id="302" r:id="rId18"/>
    <p:sldId id="303" r:id="rId19"/>
  </p:sldIdLst>
  <p:sldSz cx="9144000" cy="5143500" type="screen16x9"/>
  <p:notesSz cx="6858000" cy="9144000"/>
  <p:embeddedFontLst>
    <p:embeddedFont>
      <p:font typeface="Bree Serif" panose="020B0604020202020204" charset="0"/>
      <p:regular r:id="rId21"/>
    </p:embeddedFont>
    <p:embeddedFont>
      <p:font typeface="Raleway"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F17D4D-BF2C-40FC-90FD-9EA32E76B6B1}">
  <a:tblStyle styleId="{92F17D4D-BF2C-40FC-90FD-9EA32E76B6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12B3C4-0713-4660-826D-DF90897F28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56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20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092125"/>
            <a:ext cx="5094300" cy="2271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69450"/>
            <a:ext cx="4083600" cy="475800"/>
          </a:xfrm>
          <a:prstGeom prst="rect">
            <a:avLst/>
          </a:prstGeom>
          <a:solidFill>
            <a:schemeClr val="dk1"/>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lt1"/>
                </a:solidFill>
                <a:latin typeface="Raleway"/>
                <a:ea typeface="Raleway"/>
                <a:cs typeface="Raleway"/>
                <a:sym typeface="Ralew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764075" y="2565350"/>
            <a:ext cx="26667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41975" y="1736463"/>
            <a:ext cx="12888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713225" y="10990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7"/>
          <p:cNvSpPr txBox="1">
            <a:spLocks noGrp="1"/>
          </p:cNvSpPr>
          <p:nvPr>
            <p:ph type="subTitle" idx="1"/>
          </p:nvPr>
        </p:nvSpPr>
        <p:spPr>
          <a:xfrm>
            <a:off x="713225" y="1887763"/>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5" name="Google Shape;55;p7"/>
          <p:cNvSpPr>
            <a:spLocks noGrp="1"/>
          </p:cNvSpPr>
          <p:nvPr>
            <p:ph type="pic" idx="2"/>
          </p:nvPr>
        </p:nvSpPr>
        <p:spPr>
          <a:xfrm>
            <a:off x="5617150" y="234050"/>
            <a:ext cx="3320700" cy="4675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8"/>
        <p:cNvGrpSpPr/>
        <p:nvPr/>
      </p:nvGrpSpPr>
      <p:grpSpPr>
        <a:xfrm>
          <a:off x="0" y="0"/>
          <a:ext cx="0" cy="0"/>
          <a:chOff x="0" y="0"/>
          <a:chExt cx="0" cy="0"/>
        </a:xfrm>
      </p:grpSpPr>
      <p:sp>
        <p:nvSpPr>
          <p:cNvPr id="269" name="Google Shape;269;p23"/>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rot="10800000" flipH="1">
            <a:off x="-153346" y="-1"/>
            <a:ext cx="725172" cy="1433836"/>
            <a:chOff x="6747750" y="4806050"/>
            <a:chExt cx="1178375" cy="2329925"/>
          </a:xfrm>
        </p:grpSpPr>
        <p:sp>
          <p:nvSpPr>
            <p:cNvPr id="271" name="Google Shape;271;p23"/>
            <p:cNvSpPr/>
            <p:nvPr/>
          </p:nvSpPr>
          <p:spPr>
            <a:xfrm>
              <a:off x="7022800" y="5882275"/>
              <a:ext cx="643125" cy="712150"/>
            </a:xfrm>
            <a:custGeom>
              <a:avLst/>
              <a:gdLst/>
              <a:ahLst/>
              <a:cxnLst/>
              <a:rect l="l" t="t" r="r" b="b"/>
              <a:pathLst>
                <a:path w="25725" h="28486" extrusionOk="0">
                  <a:moveTo>
                    <a:pt x="5045" y="0"/>
                  </a:moveTo>
                  <a:lnTo>
                    <a:pt x="5045" y="8400"/>
                  </a:lnTo>
                  <a:cubicBezTo>
                    <a:pt x="5045" y="13718"/>
                    <a:pt x="4132" y="19014"/>
                    <a:pt x="2192" y="23967"/>
                  </a:cubicBezTo>
                  <a:cubicBezTo>
                    <a:pt x="1553" y="25564"/>
                    <a:pt x="822" y="27139"/>
                    <a:pt x="0" y="28486"/>
                  </a:cubicBezTo>
                  <a:lnTo>
                    <a:pt x="25725" y="28486"/>
                  </a:lnTo>
                  <a:cubicBezTo>
                    <a:pt x="24903" y="27139"/>
                    <a:pt x="24172" y="25564"/>
                    <a:pt x="23533" y="23967"/>
                  </a:cubicBezTo>
                  <a:cubicBezTo>
                    <a:pt x="21593" y="19014"/>
                    <a:pt x="20657" y="13718"/>
                    <a:pt x="20657" y="8400"/>
                  </a:cubicBezTo>
                  <a:lnTo>
                    <a:pt x="2065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7040500" y="4922450"/>
              <a:ext cx="596900" cy="829725"/>
            </a:xfrm>
            <a:custGeom>
              <a:avLst/>
              <a:gdLst/>
              <a:ahLst/>
              <a:cxnLst/>
              <a:rect l="l" t="t" r="r" b="b"/>
              <a:pathLst>
                <a:path w="23876" h="33189" extrusionOk="0">
                  <a:moveTo>
                    <a:pt x="11938" y="1"/>
                  </a:moveTo>
                  <a:cubicBezTo>
                    <a:pt x="5341" y="1"/>
                    <a:pt x="0" y="7419"/>
                    <a:pt x="0" y="16595"/>
                  </a:cubicBezTo>
                  <a:cubicBezTo>
                    <a:pt x="0" y="25748"/>
                    <a:pt x="5341" y="33189"/>
                    <a:pt x="11938" y="33189"/>
                  </a:cubicBezTo>
                  <a:cubicBezTo>
                    <a:pt x="18534" y="33189"/>
                    <a:pt x="23875" y="25748"/>
                    <a:pt x="23875" y="16595"/>
                  </a:cubicBezTo>
                  <a:cubicBezTo>
                    <a:pt x="23875" y="7419"/>
                    <a:pt x="18534" y="1"/>
                    <a:pt x="119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136925" y="4957850"/>
              <a:ext cx="323575" cy="336250"/>
            </a:xfrm>
            <a:custGeom>
              <a:avLst/>
              <a:gdLst/>
              <a:ahLst/>
              <a:cxnLst/>
              <a:rect l="l" t="t" r="r" b="b"/>
              <a:pathLst>
                <a:path w="12943" h="13450" extrusionOk="0">
                  <a:moveTo>
                    <a:pt x="3242" y="0"/>
                  </a:moveTo>
                  <a:cubicBezTo>
                    <a:pt x="2055" y="753"/>
                    <a:pt x="959" y="1758"/>
                    <a:pt x="1" y="2967"/>
                  </a:cubicBezTo>
                  <a:lnTo>
                    <a:pt x="8880" y="12737"/>
                  </a:lnTo>
                  <a:cubicBezTo>
                    <a:pt x="9315" y="13208"/>
                    <a:pt x="9911" y="13449"/>
                    <a:pt x="10507" y="13449"/>
                  </a:cubicBezTo>
                  <a:cubicBezTo>
                    <a:pt x="11036" y="13449"/>
                    <a:pt x="11565" y="13260"/>
                    <a:pt x="11984" y="12874"/>
                  </a:cubicBezTo>
                  <a:cubicBezTo>
                    <a:pt x="12874" y="12052"/>
                    <a:pt x="12942" y="10660"/>
                    <a:pt x="12121" y="9769"/>
                  </a:cubicBezTo>
                  <a:lnTo>
                    <a:pt x="32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7120375" y="5629475"/>
              <a:ext cx="433700" cy="111875"/>
            </a:xfrm>
            <a:custGeom>
              <a:avLst/>
              <a:gdLst/>
              <a:ahLst/>
              <a:cxnLst/>
              <a:rect l="l" t="t" r="r" b="b"/>
              <a:pathLst>
                <a:path w="17348" h="4475" extrusionOk="0">
                  <a:moveTo>
                    <a:pt x="1" y="0"/>
                  </a:moveTo>
                  <a:lnTo>
                    <a:pt x="1" y="4474"/>
                  </a:lnTo>
                  <a:lnTo>
                    <a:pt x="17348" y="4474"/>
                  </a:lnTo>
                  <a:lnTo>
                    <a:pt x="1734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7023950" y="5733900"/>
              <a:ext cx="626000" cy="56525"/>
            </a:xfrm>
            <a:custGeom>
              <a:avLst/>
              <a:gdLst/>
              <a:ahLst/>
              <a:cxnLst/>
              <a:rect l="l" t="t" r="r" b="b"/>
              <a:pathLst>
                <a:path w="25040" h="2261" extrusionOk="0">
                  <a:moveTo>
                    <a:pt x="1598" y="1"/>
                  </a:moveTo>
                  <a:cubicBezTo>
                    <a:pt x="708" y="1"/>
                    <a:pt x="0" y="708"/>
                    <a:pt x="0" y="1598"/>
                  </a:cubicBezTo>
                  <a:lnTo>
                    <a:pt x="0" y="2260"/>
                  </a:lnTo>
                  <a:lnTo>
                    <a:pt x="25040" y="2260"/>
                  </a:lnTo>
                  <a:lnTo>
                    <a:pt x="25040" y="1598"/>
                  </a:lnTo>
                  <a:cubicBezTo>
                    <a:pt x="25040" y="708"/>
                    <a:pt x="24332" y="1"/>
                    <a:pt x="234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959450" y="5786400"/>
              <a:ext cx="755550" cy="115300"/>
            </a:xfrm>
            <a:custGeom>
              <a:avLst/>
              <a:gdLst/>
              <a:ahLst/>
              <a:cxnLst/>
              <a:rect l="l" t="t" r="r" b="b"/>
              <a:pathLst>
                <a:path w="30222" h="4612" extrusionOk="0">
                  <a:moveTo>
                    <a:pt x="937" y="0"/>
                  </a:moveTo>
                  <a:cubicBezTo>
                    <a:pt x="412" y="0"/>
                    <a:pt x="1" y="411"/>
                    <a:pt x="1" y="936"/>
                  </a:cubicBezTo>
                  <a:lnTo>
                    <a:pt x="1" y="3675"/>
                  </a:lnTo>
                  <a:cubicBezTo>
                    <a:pt x="1" y="4200"/>
                    <a:pt x="412" y="4611"/>
                    <a:pt x="937" y="4611"/>
                  </a:cubicBezTo>
                  <a:lnTo>
                    <a:pt x="29286" y="4611"/>
                  </a:lnTo>
                  <a:cubicBezTo>
                    <a:pt x="29788" y="4611"/>
                    <a:pt x="30222" y="4200"/>
                    <a:pt x="30222" y="3675"/>
                  </a:cubicBezTo>
                  <a:lnTo>
                    <a:pt x="30222" y="936"/>
                  </a:lnTo>
                  <a:cubicBezTo>
                    <a:pt x="30222" y="411"/>
                    <a:pt x="29788" y="0"/>
                    <a:pt x="292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747750" y="7020675"/>
              <a:ext cx="1178375" cy="115300"/>
            </a:xfrm>
            <a:custGeom>
              <a:avLst/>
              <a:gdLst/>
              <a:ahLst/>
              <a:cxnLst/>
              <a:rect l="l" t="t" r="r" b="b"/>
              <a:pathLst>
                <a:path w="47135" h="4612" extrusionOk="0">
                  <a:moveTo>
                    <a:pt x="549" y="0"/>
                  </a:moveTo>
                  <a:cubicBezTo>
                    <a:pt x="252" y="0"/>
                    <a:pt x="1" y="252"/>
                    <a:pt x="1" y="525"/>
                  </a:cubicBezTo>
                  <a:lnTo>
                    <a:pt x="1" y="4086"/>
                  </a:lnTo>
                  <a:cubicBezTo>
                    <a:pt x="1" y="4383"/>
                    <a:pt x="252" y="4611"/>
                    <a:pt x="549" y="4611"/>
                  </a:cubicBezTo>
                  <a:lnTo>
                    <a:pt x="46610" y="4611"/>
                  </a:lnTo>
                  <a:cubicBezTo>
                    <a:pt x="46884" y="4611"/>
                    <a:pt x="47135" y="4383"/>
                    <a:pt x="47135" y="4086"/>
                  </a:cubicBezTo>
                  <a:lnTo>
                    <a:pt x="47135" y="525"/>
                  </a:lnTo>
                  <a:cubicBezTo>
                    <a:pt x="47135" y="252"/>
                    <a:pt x="46884" y="0"/>
                    <a:pt x="466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776850" y="6666300"/>
              <a:ext cx="1127600" cy="354400"/>
            </a:xfrm>
            <a:custGeom>
              <a:avLst/>
              <a:gdLst/>
              <a:ahLst/>
              <a:cxnLst/>
              <a:rect l="l" t="t" r="r" b="b"/>
              <a:pathLst>
                <a:path w="45104" h="14176" extrusionOk="0">
                  <a:moveTo>
                    <a:pt x="9245" y="1"/>
                  </a:moveTo>
                  <a:lnTo>
                    <a:pt x="1736" y="6004"/>
                  </a:lnTo>
                  <a:cubicBezTo>
                    <a:pt x="640" y="6871"/>
                    <a:pt x="1" y="8195"/>
                    <a:pt x="1" y="9588"/>
                  </a:cubicBezTo>
                  <a:cubicBezTo>
                    <a:pt x="1" y="12121"/>
                    <a:pt x="2055" y="14175"/>
                    <a:pt x="4589" y="14175"/>
                  </a:cubicBezTo>
                  <a:lnTo>
                    <a:pt x="40516" y="14175"/>
                  </a:lnTo>
                  <a:cubicBezTo>
                    <a:pt x="43049" y="14175"/>
                    <a:pt x="45104" y="12121"/>
                    <a:pt x="45104" y="9588"/>
                  </a:cubicBezTo>
                  <a:cubicBezTo>
                    <a:pt x="45104" y="8195"/>
                    <a:pt x="44464" y="6871"/>
                    <a:pt x="43369" y="6004"/>
                  </a:cubicBezTo>
                  <a:lnTo>
                    <a:pt x="3585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6959450" y="6580150"/>
              <a:ext cx="755550" cy="115300"/>
            </a:xfrm>
            <a:custGeom>
              <a:avLst/>
              <a:gdLst/>
              <a:ahLst/>
              <a:cxnLst/>
              <a:rect l="l" t="t" r="r" b="b"/>
              <a:pathLst>
                <a:path w="30222" h="4612" extrusionOk="0">
                  <a:moveTo>
                    <a:pt x="937" y="0"/>
                  </a:moveTo>
                  <a:cubicBezTo>
                    <a:pt x="412" y="0"/>
                    <a:pt x="1" y="411"/>
                    <a:pt x="1" y="936"/>
                  </a:cubicBezTo>
                  <a:lnTo>
                    <a:pt x="1" y="3675"/>
                  </a:lnTo>
                  <a:cubicBezTo>
                    <a:pt x="1" y="4200"/>
                    <a:pt x="412" y="4611"/>
                    <a:pt x="937" y="4611"/>
                  </a:cubicBezTo>
                  <a:lnTo>
                    <a:pt x="29286" y="4611"/>
                  </a:lnTo>
                  <a:cubicBezTo>
                    <a:pt x="29788" y="4611"/>
                    <a:pt x="30222" y="4200"/>
                    <a:pt x="30222" y="3675"/>
                  </a:cubicBezTo>
                  <a:lnTo>
                    <a:pt x="30222" y="936"/>
                  </a:lnTo>
                  <a:cubicBezTo>
                    <a:pt x="30222" y="411"/>
                    <a:pt x="29788" y="0"/>
                    <a:pt x="292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7283575" y="4806050"/>
              <a:ext cx="120425" cy="120425"/>
            </a:xfrm>
            <a:custGeom>
              <a:avLst/>
              <a:gdLst/>
              <a:ahLst/>
              <a:cxnLst/>
              <a:rect l="l" t="t" r="r" b="b"/>
              <a:pathLst>
                <a:path w="4817" h="4817" extrusionOk="0">
                  <a:moveTo>
                    <a:pt x="2397" y="1"/>
                  </a:moveTo>
                  <a:cubicBezTo>
                    <a:pt x="1073" y="1"/>
                    <a:pt x="1" y="1073"/>
                    <a:pt x="1" y="2397"/>
                  </a:cubicBezTo>
                  <a:cubicBezTo>
                    <a:pt x="1" y="3721"/>
                    <a:pt x="1073" y="4817"/>
                    <a:pt x="2397" y="4817"/>
                  </a:cubicBezTo>
                  <a:cubicBezTo>
                    <a:pt x="3744" y="4817"/>
                    <a:pt x="4817" y="3721"/>
                    <a:pt x="4817" y="2397"/>
                  </a:cubicBezTo>
                  <a:cubicBezTo>
                    <a:pt x="4817" y="1073"/>
                    <a:pt x="3744" y="1"/>
                    <a:pt x="23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3"/>
          <p:cNvGrpSpPr/>
          <p:nvPr/>
        </p:nvGrpSpPr>
        <p:grpSpPr>
          <a:xfrm flipH="1">
            <a:off x="8427250" y="3024449"/>
            <a:ext cx="1029662" cy="2119043"/>
            <a:chOff x="4990775" y="4079075"/>
            <a:chExt cx="1485375" cy="3056900"/>
          </a:xfrm>
        </p:grpSpPr>
        <p:sp>
          <p:nvSpPr>
            <p:cNvPr id="282" name="Google Shape;282;p23"/>
            <p:cNvSpPr/>
            <p:nvPr/>
          </p:nvSpPr>
          <p:spPr>
            <a:xfrm>
              <a:off x="5318325" y="5119900"/>
              <a:ext cx="881650" cy="1369550"/>
            </a:xfrm>
            <a:custGeom>
              <a:avLst/>
              <a:gdLst/>
              <a:ahLst/>
              <a:cxnLst/>
              <a:rect l="l" t="t" r="r" b="b"/>
              <a:pathLst>
                <a:path w="35266" h="54782" extrusionOk="0">
                  <a:moveTo>
                    <a:pt x="17644" y="1"/>
                  </a:moveTo>
                  <a:lnTo>
                    <a:pt x="7715" y="343"/>
                  </a:lnTo>
                  <a:cubicBezTo>
                    <a:pt x="7715" y="343"/>
                    <a:pt x="10568" y="21023"/>
                    <a:pt x="8400" y="32275"/>
                  </a:cubicBezTo>
                  <a:cubicBezTo>
                    <a:pt x="6209" y="43528"/>
                    <a:pt x="0" y="54781"/>
                    <a:pt x="0" y="54781"/>
                  </a:cubicBezTo>
                  <a:lnTo>
                    <a:pt x="35265" y="54781"/>
                  </a:lnTo>
                  <a:cubicBezTo>
                    <a:pt x="35265" y="54781"/>
                    <a:pt x="29057" y="43528"/>
                    <a:pt x="26866" y="32275"/>
                  </a:cubicBezTo>
                  <a:cubicBezTo>
                    <a:pt x="24697" y="21023"/>
                    <a:pt x="27550" y="343"/>
                    <a:pt x="27550" y="343"/>
                  </a:cubicBezTo>
                  <a:lnTo>
                    <a:pt x="1764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4990775" y="6990425"/>
              <a:ext cx="1485375" cy="145550"/>
            </a:xfrm>
            <a:custGeom>
              <a:avLst/>
              <a:gdLst/>
              <a:ahLst/>
              <a:cxnLst/>
              <a:rect l="l" t="t" r="r" b="b"/>
              <a:pathLst>
                <a:path w="59415" h="5822" extrusionOk="0">
                  <a:moveTo>
                    <a:pt x="526" y="1"/>
                  </a:moveTo>
                  <a:cubicBezTo>
                    <a:pt x="229" y="1"/>
                    <a:pt x="1" y="252"/>
                    <a:pt x="1" y="549"/>
                  </a:cubicBezTo>
                  <a:lnTo>
                    <a:pt x="1" y="5296"/>
                  </a:lnTo>
                  <a:cubicBezTo>
                    <a:pt x="1" y="5593"/>
                    <a:pt x="229" y="5821"/>
                    <a:pt x="526" y="5821"/>
                  </a:cubicBezTo>
                  <a:lnTo>
                    <a:pt x="58890" y="5821"/>
                  </a:lnTo>
                  <a:cubicBezTo>
                    <a:pt x="59187" y="5821"/>
                    <a:pt x="59415" y="5593"/>
                    <a:pt x="59415" y="5296"/>
                  </a:cubicBezTo>
                  <a:lnTo>
                    <a:pt x="59415" y="549"/>
                  </a:lnTo>
                  <a:cubicBezTo>
                    <a:pt x="59415" y="252"/>
                    <a:pt x="59187" y="1"/>
                    <a:pt x="588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5022150" y="6544200"/>
              <a:ext cx="1422625" cy="446250"/>
            </a:xfrm>
            <a:custGeom>
              <a:avLst/>
              <a:gdLst/>
              <a:ahLst/>
              <a:cxnLst/>
              <a:rect l="l" t="t" r="r" b="b"/>
              <a:pathLst>
                <a:path w="56905" h="17850" extrusionOk="0">
                  <a:moveTo>
                    <a:pt x="11688" y="0"/>
                  </a:moveTo>
                  <a:lnTo>
                    <a:pt x="2192" y="7556"/>
                  </a:lnTo>
                  <a:cubicBezTo>
                    <a:pt x="823" y="8651"/>
                    <a:pt x="1" y="10317"/>
                    <a:pt x="1" y="12075"/>
                  </a:cubicBezTo>
                  <a:cubicBezTo>
                    <a:pt x="1" y="15270"/>
                    <a:pt x="2603" y="17850"/>
                    <a:pt x="5799" y="17850"/>
                  </a:cubicBezTo>
                  <a:lnTo>
                    <a:pt x="51107" y="17850"/>
                  </a:lnTo>
                  <a:cubicBezTo>
                    <a:pt x="54302" y="17850"/>
                    <a:pt x="56904" y="15270"/>
                    <a:pt x="56904" y="12075"/>
                  </a:cubicBezTo>
                  <a:cubicBezTo>
                    <a:pt x="56904" y="10317"/>
                    <a:pt x="56106" y="8651"/>
                    <a:pt x="54713" y="7556"/>
                  </a:cubicBezTo>
                  <a:lnTo>
                    <a:pt x="452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5257250" y="6434625"/>
              <a:ext cx="952425" cy="145550"/>
            </a:xfrm>
            <a:custGeom>
              <a:avLst/>
              <a:gdLst/>
              <a:ahLst/>
              <a:cxnLst/>
              <a:rect l="l" t="t" r="r" b="b"/>
              <a:pathLst>
                <a:path w="38097" h="5822" extrusionOk="0">
                  <a:moveTo>
                    <a:pt x="937" y="1"/>
                  </a:moveTo>
                  <a:cubicBezTo>
                    <a:pt x="412" y="1"/>
                    <a:pt x="1" y="435"/>
                    <a:pt x="1" y="937"/>
                  </a:cubicBezTo>
                  <a:lnTo>
                    <a:pt x="1" y="4886"/>
                  </a:lnTo>
                  <a:cubicBezTo>
                    <a:pt x="1" y="5411"/>
                    <a:pt x="412" y="5821"/>
                    <a:pt x="937" y="5821"/>
                  </a:cubicBezTo>
                  <a:lnTo>
                    <a:pt x="37161" y="5821"/>
                  </a:lnTo>
                  <a:cubicBezTo>
                    <a:pt x="37686" y="5821"/>
                    <a:pt x="38096" y="5411"/>
                    <a:pt x="38096" y="4886"/>
                  </a:cubicBezTo>
                  <a:lnTo>
                    <a:pt x="38096" y="937"/>
                  </a:lnTo>
                  <a:cubicBezTo>
                    <a:pt x="38096" y="435"/>
                    <a:pt x="37686" y="1"/>
                    <a:pt x="371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5487800" y="4227425"/>
              <a:ext cx="508450" cy="513600"/>
            </a:xfrm>
            <a:custGeom>
              <a:avLst/>
              <a:gdLst/>
              <a:ahLst/>
              <a:cxnLst/>
              <a:rect l="l" t="t" r="r" b="b"/>
              <a:pathLst>
                <a:path w="20338" h="20544" extrusionOk="0">
                  <a:moveTo>
                    <a:pt x="10158" y="1"/>
                  </a:moveTo>
                  <a:cubicBezTo>
                    <a:pt x="4543" y="1"/>
                    <a:pt x="0" y="4612"/>
                    <a:pt x="0" y="10272"/>
                  </a:cubicBezTo>
                  <a:cubicBezTo>
                    <a:pt x="0" y="15956"/>
                    <a:pt x="4543" y="20544"/>
                    <a:pt x="10158" y="20544"/>
                  </a:cubicBezTo>
                  <a:cubicBezTo>
                    <a:pt x="15773" y="20544"/>
                    <a:pt x="20338" y="15956"/>
                    <a:pt x="20338" y="10272"/>
                  </a:cubicBezTo>
                  <a:cubicBezTo>
                    <a:pt x="20338" y="4612"/>
                    <a:pt x="15773" y="1"/>
                    <a:pt x="101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300625" y="4398250"/>
              <a:ext cx="882800" cy="594425"/>
            </a:xfrm>
            <a:custGeom>
              <a:avLst/>
              <a:gdLst/>
              <a:ahLst/>
              <a:cxnLst/>
              <a:rect l="l" t="t" r="r" b="b"/>
              <a:pathLst>
                <a:path w="35312" h="23777" extrusionOk="0">
                  <a:moveTo>
                    <a:pt x="5060" y="0"/>
                  </a:moveTo>
                  <a:cubicBezTo>
                    <a:pt x="4018" y="0"/>
                    <a:pt x="4018" y="1316"/>
                    <a:pt x="4018" y="1316"/>
                  </a:cubicBezTo>
                  <a:cubicBezTo>
                    <a:pt x="4018" y="1316"/>
                    <a:pt x="3047" y="889"/>
                    <a:pt x="2109" y="889"/>
                  </a:cubicBezTo>
                  <a:cubicBezTo>
                    <a:pt x="1729" y="889"/>
                    <a:pt x="1354" y="959"/>
                    <a:pt x="1051" y="1157"/>
                  </a:cubicBezTo>
                  <a:cubicBezTo>
                    <a:pt x="1" y="1819"/>
                    <a:pt x="3151" y="3006"/>
                    <a:pt x="5410" y="5516"/>
                  </a:cubicBezTo>
                  <a:cubicBezTo>
                    <a:pt x="7670" y="8027"/>
                    <a:pt x="8035" y="13071"/>
                    <a:pt x="8035" y="13071"/>
                  </a:cubicBezTo>
                  <a:lnTo>
                    <a:pt x="8035" y="23160"/>
                  </a:lnTo>
                  <a:lnTo>
                    <a:pt x="17188" y="23708"/>
                  </a:lnTo>
                  <a:lnTo>
                    <a:pt x="17188" y="23776"/>
                  </a:lnTo>
                  <a:lnTo>
                    <a:pt x="17645" y="23754"/>
                  </a:lnTo>
                  <a:lnTo>
                    <a:pt x="18101" y="23776"/>
                  </a:lnTo>
                  <a:lnTo>
                    <a:pt x="18101" y="23708"/>
                  </a:lnTo>
                  <a:lnTo>
                    <a:pt x="27277" y="23160"/>
                  </a:lnTo>
                  <a:lnTo>
                    <a:pt x="27277" y="13071"/>
                  </a:lnTo>
                  <a:cubicBezTo>
                    <a:pt x="27277" y="13071"/>
                    <a:pt x="27642" y="8027"/>
                    <a:pt x="29902" y="5516"/>
                  </a:cubicBezTo>
                  <a:cubicBezTo>
                    <a:pt x="32162" y="3006"/>
                    <a:pt x="35311" y="1819"/>
                    <a:pt x="34262" y="1157"/>
                  </a:cubicBezTo>
                  <a:cubicBezTo>
                    <a:pt x="33959" y="959"/>
                    <a:pt x="33584" y="889"/>
                    <a:pt x="33203" y="889"/>
                  </a:cubicBezTo>
                  <a:cubicBezTo>
                    <a:pt x="32265" y="889"/>
                    <a:pt x="31294" y="1316"/>
                    <a:pt x="31294" y="1316"/>
                  </a:cubicBezTo>
                  <a:cubicBezTo>
                    <a:pt x="31294" y="1316"/>
                    <a:pt x="31294" y="0"/>
                    <a:pt x="30252" y="0"/>
                  </a:cubicBezTo>
                  <a:cubicBezTo>
                    <a:pt x="30059" y="0"/>
                    <a:pt x="29831" y="45"/>
                    <a:pt x="29559" y="152"/>
                  </a:cubicBezTo>
                  <a:cubicBezTo>
                    <a:pt x="27802" y="814"/>
                    <a:pt x="27802" y="3508"/>
                    <a:pt x="23967" y="3667"/>
                  </a:cubicBezTo>
                  <a:cubicBezTo>
                    <a:pt x="23883" y="3671"/>
                    <a:pt x="23800" y="3673"/>
                    <a:pt x="23719" y="3673"/>
                  </a:cubicBezTo>
                  <a:cubicBezTo>
                    <a:pt x="20128" y="3673"/>
                    <a:pt x="19209" y="334"/>
                    <a:pt x="17978" y="334"/>
                  </a:cubicBezTo>
                  <a:cubicBezTo>
                    <a:pt x="17966" y="334"/>
                    <a:pt x="17954" y="334"/>
                    <a:pt x="17941" y="335"/>
                  </a:cubicBezTo>
                  <a:cubicBezTo>
                    <a:pt x="17827" y="335"/>
                    <a:pt x="17736" y="335"/>
                    <a:pt x="17645" y="358"/>
                  </a:cubicBezTo>
                  <a:cubicBezTo>
                    <a:pt x="17576" y="335"/>
                    <a:pt x="17462" y="335"/>
                    <a:pt x="17371" y="335"/>
                  </a:cubicBezTo>
                  <a:cubicBezTo>
                    <a:pt x="17359" y="334"/>
                    <a:pt x="17346" y="334"/>
                    <a:pt x="17334" y="334"/>
                  </a:cubicBezTo>
                  <a:cubicBezTo>
                    <a:pt x="16103" y="334"/>
                    <a:pt x="15184" y="3673"/>
                    <a:pt x="11593" y="3673"/>
                  </a:cubicBezTo>
                  <a:cubicBezTo>
                    <a:pt x="11512" y="3673"/>
                    <a:pt x="11429" y="3671"/>
                    <a:pt x="11345" y="3667"/>
                  </a:cubicBezTo>
                  <a:cubicBezTo>
                    <a:pt x="7510" y="3508"/>
                    <a:pt x="7510" y="814"/>
                    <a:pt x="5753" y="152"/>
                  </a:cubicBezTo>
                  <a:cubicBezTo>
                    <a:pt x="5482" y="45"/>
                    <a:pt x="5253" y="0"/>
                    <a:pt x="506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5418750" y="4943575"/>
              <a:ext cx="638575" cy="71350"/>
            </a:xfrm>
            <a:custGeom>
              <a:avLst/>
              <a:gdLst/>
              <a:ahLst/>
              <a:cxnLst/>
              <a:rect l="l" t="t" r="r" b="b"/>
              <a:pathLst>
                <a:path w="25543" h="2854" extrusionOk="0">
                  <a:moveTo>
                    <a:pt x="2009" y="1"/>
                  </a:moveTo>
                  <a:cubicBezTo>
                    <a:pt x="914" y="1"/>
                    <a:pt x="1" y="891"/>
                    <a:pt x="1" y="2009"/>
                  </a:cubicBezTo>
                  <a:lnTo>
                    <a:pt x="1" y="2854"/>
                  </a:lnTo>
                  <a:lnTo>
                    <a:pt x="25542" y="2854"/>
                  </a:lnTo>
                  <a:lnTo>
                    <a:pt x="25542" y="2009"/>
                  </a:lnTo>
                  <a:cubicBezTo>
                    <a:pt x="25542" y="891"/>
                    <a:pt x="24652" y="1"/>
                    <a:pt x="235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5354275" y="5003500"/>
              <a:ext cx="758400" cy="145525"/>
            </a:xfrm>
            <a:custGeom>
              <a:avLst/>
              <a:gdLst/>
              <a:ahLst/>
              <a:cxnLst/>
              <a:rect l="l" t="t" r="r" b="b"/>
              <a:pathLst>
                <a:path w="30336" h="5821" extrusionOk="0">
                  <a:moveTo>
                    <a:pt x="936" y="0"/>
                  </a:moveTo>
                  <a:cubicBezTo>
                    <a:pt x="434" y="0"/>
                    <a:pt x="0" y="411"/>
                    <a:pt x="0" y="936"/>
                  </a:cubicBezTo>
                  <a:lnTo>
                    <a:pt x="0" y="4885"/>
                  </a:lnTo>
                  <a:cubicBezTo>
                    <a:pt x="0" y="5410"/>
                    <a:pt x="434" y="5821"/>
                    <a:pt x="936" y="5821"/>
                  </a:cubicBezTo>
                  <a:lnTo>
                    <a:pt x="29399" y="5821"/>
                  </a:lnTo>
                  <a:cubicBezTo>
                    <a:pt x="29924" y="5821"/>
                    <a:pt x="30335" y="5410"/>
                    <a:pt x="30335" y="4885"/>
                  </a:cubicBezTo>
                  <a:lnTo>
                    <a:pt x="30335" y="936"/>
                  </a:lnTo>
                  <a:cubicBezTo>
                    <a:pt x="30335" y="411"/>
                    <a:pt x="29924" y="0"/>
                    <a:pt x="293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5664700" y="4079075"/>
              <a:ext cx="152375" cy="151800"/>
            </a:xfrm>
            <a:custGeom>
              <a:avLst/>
              <a:gdLst/>
              <a:ahLst/>
              <a:cxnLst/>
              <a:rect l="l" t="t" r="r" b="b"/>
              <a:pathLst>
                <a:path w="6095" h="6072" extrusionOk="0">
                  <a:moveTo>
                    <a:pt x="3059" y="0"/>
                  </a:moveTo>
                  <a:cubicBezTo>
                    <a:pt x="1370" y="0"/>
                    <a:pt x="0" y="1370"/>
                    <a:pt x="0" y="3036"/>
                  </a:cubicBezTo>
                  <a:cubicBezTo>
                    <a:pt x="0" y="4725"/>
                    <a:pt x="1370" y="6072"/>
                    <a:pt x="3059" y="6072"/>
                  </a:cubicBezTo>
                  <a:cubicBezTo>
                    <a:pt x="4725" y="6072"/>
                    <a:pt x="6095" y="4725"/>
                    <a:pt x="6095" y="3036"/>
                  </a:cubicBezTo>
                  <a:cubicBezTo>
                    <a:pt x="6095" y="1370"/>
                    <a:pt x="4725" y="0"/>
                    <a:pt x="305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sp>
        <p:nvSpPr>
          <p:cNvPr id="292" name="Google Shape;292;p24"/>
          <p:cNvSpPr/>
          <p:nvPr/>
        </p:nvSpPr>
        <p:spPr>
          <a:xfrm>
            <a:off x="206150" y="234050"/>
            <a:ext cx="8731800" cy="467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4"/>
          <p:cNvGrpSpPr/>
          <p:nvPr/>
        </p:nvGrpSpPr>
        <p:grpSpPr>
          <a:xfrm rot="10800000" flipH="1">
            <a:off x="8543782" y="-35325"/>
            <a:ext cx="780993" cy="1369526"/>
            <a:chOff x="-171625" y="3600625"/>
            <a:chExt cx="780993" cy="1369526"/>
          </a:xfrm>
        </p:grpSpPr>
        <p:sp>
          <p:nvSpPr>
            <p:cNvPr id="294" name="Google Shape;294;p24"/>
            <p:cNvSpPr/>
            <p:nvPr/>
          </p:nvSpPr>
          <p:spPr>
            <a:xfrm>
              <a:off x="-13644" y="3600625"/>
              <a:ext cx="465031" cy="465031"/>
            </a:xfrm>
            <a:custGeom>
              <a:avLst/>
              <a:gdLst/>
              <a:ahLst/>
              <a:cxnLst/>
              <a:rect l="l" t="t" r="r" b="b"/>
              <a:pathLst>
                <a:path w="14244" h="14244" extrusionOk="0">
                  <a:moveTo>
                    <a:pt x="7122" y="1"/>
                  </a:moveTo>
                  <a:cubicBezTo>
                    <a:pt x="3173" y="1"/>
                    <a:pt x="0" y="3196"/>
                    <a:pt x="0" y="7122"/>
                  </a:cubicBezTo>
                  <a:cubicBezTo>
                    <a:pt x="0" y="11048"/>
                    <a:pt x="3173" y="14244"/>
                    <a:pt x="7122" y="14244"/>
                  </a:cubicBezTo>
                  <a:cubicBezTo>
                    <a:pt x="11048" y="14244"/>
                    <a:pt x="14243" y="11048"/>
                    <a:pt x="14243" y="7122"/>
                  </a:cubicBezTo>
                  <a:cubicBezTo>
                    <a:pt x="14243" y="3196"/>
                    <a:pt x="11048" y="1"/>
                    <a:pt x="7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14661" y="4032093"/>
              <a:ext cx="407669" cy="140123"/>
            </a:xfrm>
            <a:custGeom>
              <a:avLst/>
              <a:gdLst/>
              <a:ahLst/>
              <a:cxnLst/>
              <a:rect l="l" t="t" r="r" b="b"/>
              <a:pathLst>
                <a:path w="12487" h="4292" extrusionOk="0">
                  <a:moveTo>
                    <a:pt x="2055" y="1"/>
                  </a:moveTo>
                  <a:cubicBezTo>
                    <a:pt x="914" y="1"/>
                    <a:pt x="1" y="914"/>
                    <a:pt x="1" y="2032"/>
                  </a:cubicBezTo>
                  <a:lnTo>
                    <a:pt x="1" y="2260"/>
                  </a:lnTo>
                  <a:cubicBezTo>
                    <a:pt x="1" y="3379"/>
                    <a:pt x="914" y="4292"/>
                    <a:pt x="2055" y="4292"/>
                  </a:cubicBezTo>
                  <a:lnTo>
                    <a:pt x="10455" y="4292"/>
                  </a:lnTo>
                  <a:cubicBezTo>
                    <a:pt x="11573" y="4292"/>
                    <a:pt x="12486" y="3379"/>
                    <a:pt x="12486" y="2260"/>
                  </a:cubicBezTo>
                  <a:lnTo>
                    <a:pt x="12486" y="2032"/>
                  </a:lnTo>
                  <a:cubicBezTo>
                    <a:pt x="12486" y="914"/>
                    <a:pt x="11573" y="1"/>
                    <a:pt x="1045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699" y="4172183"/>
              <a:ext cx="479918" cy="503033"/>
            </a:xfrm>
            <a:custGeom>
              <a:avLst/>
              <a:gdLst/>
              <a:ahLst/>
              <a:cxnLst/>
              <a:rect l="l" t="t" r="r" b="b"/>
              <a:pathLst>
                <a:path w="14700" h="15408" extrusionOk="0">
                  <a:moveTo>
                    <a:pt x="3310" y="1"/>
                  </a:moveTo>
                  <a:lnTo>
                    <a:pt x="0" y="13285"/>
                  </a:lnTo>
                  <a:lnTo>
                    <a:pt x="14700" y="15408"/>
                  </a:lnTo>
                  <a:cubicBezTo>
                    <a:pt x="14700" y="15408"/>
                    <a:pt x="10774" y="2238"/>
                    <a:pt x="1066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71625" y="4563396"/>
              <a:ext cx="780993" cy="406755"/>
            </a:xfrm>
            <a:custGeom>
              <a:avLst/>
              <a:gdLst/>
              <a:ahLst/>
              <a:cxnLst/>
              <a:rect l="l" t="t" r="r" b="b"/>
              <a:pathLst>
                <a:path w="23922" h="12459" extrusionOk="0">
                  <a:moveTo>
                    <a:pt x="4839" y="1"/>
                  </a:moveTo>
                  <a:lnTo>
                    <a:pt x="1302" y="2147"/>
                  </a:lnTo>
                  <a:lnTo>
                    <a:pt x="1302" y="7374"/>
                  </a:lnTo>
                  <a:cubicBezTo>
                    <a:pt x="571" y="7374"/>
                    <a:pt x="0" y="7944"/>
                    <a:pt x="0" y="8629"/>
                  </a:cubicBezTo>
                  <a:lnTo>
                    <a:pt x="0" y="11208"/>
                  </a:lnTo>
                  <a:cubicBezTo>
                    <a:pt x="4015" y="12030"/>
                    <a:pt x="8041" y="12458"/>
                    <a:pt x="12082" y="12458"/>
                  </a:cubicBezTo>
                  <a:cubicBezTo>
                    <a:pt x="16014" y="12458"/>
                    <a:pt x="19959" y="12052"/>
                    <a:pt x="23921" y="11208"/>
                  </a:cubicBezTo>
                  <a:lnTo>
                    <a:pt x="23921" y="8629"/>
                  </a:lnTo>
                  <a:cubicBezTo>
                    <a:pt x="23921" y="7944"/>
                    <a:pt x="23328" y="7374"/>
                    <a:pt x="22620" y="7374"/>
                  </a:cubicBezTo>
                  <a:lnTo>
                    <a:pt x="22620" y="2147"/>
                  </a:lnTo>
                  <a:lnTo>
                    <a:pt x="1908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29151" y="4804105"/>
              <a:ext cx="696045" cy="20144"/>
            </a:xfrm>
            <a:custGeom>
              <a:avLst/>
              <a:gdLst/>
              <a:ahLst/>
              <a:cxnLst/>
              <a:rect l="l" t="t" r="r" b="b"/>
              <a:pathLst>
                <a:path w="21320" h="617" extrusionOk="0">
                  <a:moveTo>
                    <a:pt x="1" y="1"/>
                  </a:moveTo>
                  <a:cubicBezTo>
                    <a:pt x="1" y="1"/>
                    <a:pt x="7715" y="594"/>
                    <a:pt x="10318" y="617"/>
                  </a:cubicBezTo>
                  <a:cubicBezTo>
                    <a:pt x="13057" y="617"/>
                    <a:pt x="21319"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129151" y="4804105"/>
              <a:ext cx="696045" cy="20144"/>
            </a:xfrm>
            <a:custGeom>
              <a:avLst/>
              <a:gdLst/>
              <a:ahLst/>
              <a:cxnLst/>
              <a:rect l="l" t="t" r="r" b="b"/>
              <a:pathLst>
                <a:path w="21320" h="617" fill="none" extrusionOk="0">
                  <a:moveTo>
                    <a:pt x="1" y="1"/>
                  </a:moveTo>
                  <a:cubicBezTo>
                    <a:pt x="1" y="1"/>
                    <a:pt x="7715" y="594"/>
                    <a:pt x="10318" y="617"/>
                  </a:cubicBezTo>
                  <a:cubicBezTo>
                    <a:pt x="13057" y="617"/>
                    <a:pt x="21319" y="1"/>
                    <a:pt x="21319" y="1"/>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4"/>
          <p:cNvGrpSpPr/>
          <p:nvPr/>
        </p:nvGrpSpPr>
        <p:grpSpPr>
          <a:xfrm flipH="1">
            <a:off x="-295950" y="3024449"/>
            <a:ext cx="1029662" cy="2119043"/>
            <a:chOff x="4990775" y="4079075"/>
            <a:chExt cx="1485375" cy="3056900"/>
          </a:xfrm>
        </p:grpSpPr>
        <p:sp>
          <p:nvSpPr>
            <p:cNvPr id="301" name="Google Shape;301;p24"/>
            <p:cNvSpPr/>
            <p:nvPr/>
          </p:nvSpPr>
          <p:spPr>
            <a:xfrm>
              <a:off x="5318325" y="5119900"/>
              <a:ext cx="881650" cy="1369550"/>
            </a:xfrm>
            <a:custGeom>
              <a:avLst/>
              <a:gdLst/>
              <a:ahLst/>
              <a:cxnLst/>
              <a:rect l="l" t="t" r="r" b="b"/>
              <a:pathLst>
                <a:path w="35266" h="54782" extrusionOk="0">
                  <a:moveTo>
                    <a:pt x="17644" y="1"/>
                  </a:moveTo>
                  <a:lnTo>
                    <a:pt x="7715" y="343"/>
                  </a:lnTo>
                  <a:cubicBezTo>
                    <a:pt x="7715" y="343"/>
                    <a:pt x="10568" y="21023"/>
                    <a:pt x="8400" y="32275"/>
                  </a:cubicBezTo>
                  <a:cubicBezTo>
                    <a:pt x="6209" y="43528"/>
                    <a:pt x="0" y="54781"/>
                    <a:pt x="0" y="54781"/>
                  </a:cubicBezTo>
                  <a:lnTo>
                    <a:pt x="35265" y="54781"/>
                  </a:lnTo>
                  <a:cubicBezTo>
                    <a:pt x="35265" y="54781"/>
                    <a:pt x="29057" y="43528"/>
                    <a:pt x="26866" y="32275"/>
                  </a:cubicBezTo>
                  <a:cubicBezTo>
                    <a:pt x="24697" y="21023"/>
                    <a:pt x="27550" y="343"/>
                    <a:pt x="27550" y="343"/>
                  </a:cubicBezTo>
                  <a:lnTo>
                    <a:pt x="1764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4990775" y="6990425"/>
              <a:ext cx="1485375" cy="145550"/>
            </a:xfrm>
            <a:custGeom>
              <a:avLst/>
              <a:gdLst/>
              <a:ahLst/>
              <a:cxnLst/>
              <a:rect l="l" t="t" r="r" b="b"/>
              <a:pathLst>
                <a:path w="59415" h="5822" extrusionOk="0">
                  <a:moveTo>
                    <a:pt x="526" y="1"/>
                  </a:moveTo>
                  <a:cubicBezTo>
                    <a:pt x="229" y="1"/>
                    <a:pt x="1" y="252"/>
                    <a:pt x="1" y="549"/>
                  </a:cubicBezTo>
                  <a:lnTo>
                    <a:pt x="1" y="5296"/>
                  </a:lnTo>
                  <a:cubicBezTo>
                    <a:pt x="1" y="5593"/>
                    <a:pt x="229" y="5821"/>
                    <a:pt x="526" y="5821"/>
                  </a:cubicBezTo>
                  <a:lnTo>
                    <a:pt x="58890" y="5821"/>
                  </a:lnTo>
                  <a:cubicBezTo>
                    <a:pt x="59187" y="5821"/>
                    <a:pt x="59415" y="5593"/>
                    <a:pt x="59415" y="5296"/>
                  </a:cubicBezTo>
                  <a:lnTo>
                    <a:pt x="59415" y="549"/>
                  </a:lnTo>
                  <a:cubicBezTo>
                    <a:pt x="59415" y="252"/>
                    <a:pt x="59187" y="1"/>
                    <a:pt x="588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5022150" y="6544200"/>
              <a:ext cx="1422625" cy="446250"/>
            </a:xfrm>
            <a:custGeom>
              <a:avLst/>
              <a:gdLst/>
              <a:ahLst/>
              <a:cxnLst/>
              <a:rect l="l" t="t" r="r" b="b"/>
              <a:pathLst>
                <a:path w="56905" h="17850" extrusionOk="0">
                  <a:moveTo>
                    <a:pt x="11688" y="0"/>
                  </a:moveTo>
                  <a:lnTo>
                    <a:pt x="2192" y="7556"/>
                  </a:lnTo>
                  <a:cubicBezTo>
                    <a:pt x="823" y="8651"/>
                    <a:pt x="1" y="10317"/>
                    <a:pt x="1" y="12075"/>
                  </a:cubicBezTo>
                  <a:cubicBezTo>
                    <a:pt x="1" y="15270"/>
                    <a:pt x="2603" y="17850"/>
                    <a:pt x="5799" y="17850"/>
                  </a:cubicBezTo>
                  <a:lnTo>
                    <a:pt x="51107" y="17850"/>
                  </a:lnTo>
                  <a:cubicBezTo>
                    <a:pt x="54302" y="17850"/>
                    <a:pt x="56904" y="15270"/>
                    <a:pt x="56904" y="12075"/>
                  </a:cubicBezTo>
                  <a:cubicBezTo>
                    <a:pt x="56904" y="10317"/>
                    <a:pt x="56106" y="8651"/>
                    <a:pt x="54713" y="7556"/>
                  </a:cubicBezTo>
                  <a:lnTo>
                    <a:pt x="452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5257250" y="6434625"/>
              <a:ext cx="952425" cy="145550"/>
            </a:xfrm>
            <a:custGeom>
              <a:avLst/>
              <a:gdLst/>
              <a:ahLst/>
              <a:cxnLst/>
              <a:rect l="l" t="t" r="r" b="b"/>
              <a:pathLst>
                <a:path w="38097" h="5822" extrusionOk="0">
                  <a:moveTo>
                    <a:pt x="937" y="1"/>
                  </a:moveTo>
                  <a:cubicBezTo>
                    <a:pt x="412" y="1"/>
                    <a:pt x="1" y="435"/>
                    <a:pt x="1" y="937"/>
                  </a:cubicBezTo>
                  <a:lnTo>
                    <a:pt x="1" y="4886"/>
                  </a:lnTo>
                  <a:cubicBezTo>
                    <a:pt x="1" y="5411"/>
                    <a:pt x="412" y="5821"/>
                    <a:pt x="937" y="5821"/>
                  </a:cubicBezTo>
                  <a:lnTo>
                    <a:pt x="37161" y="5821"/>
                  </a:lnTo>
                  <a:cubicBezTo>
                    <a:pt x="37686" y="5821"/>
                    <a:pt x="38096" y="5411"/>
                    <a:pt x="38096" y="4886"/>
                  </a:cubicBezTo>
                  <a:lnTo>
                    <a:pt x="38096" y="937"/>
                  </a:lnTo>
                  <a:cubicBezTo>
                    <a:pt x="38096" y="435"/>
                    <a:pt x="37686" y="1"/>
                    <a:pt x="371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5487800" y="4227425"/>
              <a:ext cx="508450" cy="513600"/>
            </a:xfrm>
            <a:custGeom>
              <a:avLst/>
              <a:gdLst/>
              <a:ahLst/>
              <a:cxnLst/>
              <a:rect l="l" t="t" r="r" b="b"/>
              <a:pathLst>
                <a:path w="20338" h="20544" extrusionOk="0">
                  <a:moveTo>
                    <a:pt x="10158" y="1"/>
                  </a:moveTo>
                  <a:cubicBezTo>
                    <a:pt x="4543" y="1"/>
                    <a:pt x="0" y="4612"/>
                    <a:pt x="0" y="10272"/>
                  </a:cubicBezTo>
                  <a:cubicBezTo>
                    <a:pt x="0" y="15956"/>
                    <a:pt x="4543" y="20544"/>
                    <a:pt x="10158" y="20544"/>
                  </a:cubicBezTo>
                  <a:cubicBezTo>
                    <a:pt x="15773" y="20544"/>
                    <a:pt x="20338" y="15956"/>
                    <a:pt x="20338" y="10272"/>
                  </a:cubicBezTo>
                  <a:cubicBezTo>
                    <a:pt x="20338" y="4612"/>
                    <a:pt x="15773" y="1"/>
                    <a:pt x="101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5300625" y="4398250"/>
              <a:ext cx="882800" cy="594425"/>
            </a:xfrm>
            <a:custGeom>
              <a:avLst/>
              <a:gdLst/>
              <a:ahLst/>
              <a:cxnLst/>
              <a:rect l="l" t="t" r="r" b="b"/>
              <a:pathLst>
                <a:path w="35312" h="23777" extrusionOk="0">
                  <a:moveTo>
                    <a:pt x="5060" y="0"/>
                  </a:moveTo>
                  <a:cubicBezTo>
                    <a:pt x="4018" y="0"/>
                    <a:pt x="4018" y="1316"/>
                    <a:pt x="4018" y="1316"/>
                  </a:cubicBezTo>
                  <a:cubicBezTo>
                    <a:pt x="4018" y="1316"/>
                    <a:pt x="3047" y="889"/>
                    <a:pt x="2109" y="889"/>
                  </a:cubicBezTo>
                  <a:cubicBezTo>
                    <a:pt x="1729" y="889"/>
                    <a:pt x="1354" y="959"/>
                    <a:pt x="1051" y="1157"/>
                  </a:cubicBezTo>
                  <a:cubicBezTo>
                    <a:pt x="1" y="1819"/>
                    <a:pt x="3151" y="3006"/>
                    <a:pt x="5410" y="5516"/>
                  </a:cubicBezTo>
                  <a:cubicBezTo>
                    <a:pt x="7670" y="8027"/>
                    <a:pt x="8035" y="13071"/>
                    <a:pt x="8035" y="13071"/>
                  </a:cubicBezTo>
                  <a:lnTo>
                    <a:pt x="8035" y="23160"/>
                  </a:lnTo>
                  <a:lnTo>
                    <a:pt x="17188" y="23708"/>
                  </a:lnTo>
                  <a:lnTo>
                    <a:pt x="17188" y="23776"/>
                  </a:lnTo>
                  <a:lnTo>
                    <a:pt x="17645" y="23754"/>
                  </a:lnTo>
                  <a:lnTo>
                    <a:pt x="18101" y="23776"/>
                  </a:lnTo>
                  <a:lnTo>
                    <a:pt x="18101" y="23708"/>
                  </a:lnTo>
                  <a:lnTo>
                    <a:pt x="27277" y="23160"/>
                  </a:lnTo>
                  <a:lnTo>
                    <a:pt x="27277" y="13071"/>
                  </a:lnTo>
                  <a:cubicBezTo>
                    <a:pt x="27277" y="13071"/>
                    <a:pt x="27642" y="8027"/>
                    <a:pt x="29902" y="5516"/>
                  </a:cubicBezTo>
                  <a:cubicBezTo>
                    <a:pt x="32162" y="3006"/>
                    <a:pt x="35311" y="1819"/>
                    <a:pt x="34262" y="1157"/>
                  </a:cubicBezTo>
                  <a:cubicBezTo>
                    <a:pt x="33959" y="959"/>
                    <a:pt x="33584" y="889"/>
                    <a:pt x="33203" y="889"/>
                  </a:cubicBezTo>
                  <a:cubicBezTo>
                    <a:pt x="32265" y="889"/>
                    <a:pt x="31294" y="1316"/>
                    <a:pt x="31294" y="1316"/>
                  </a:cubicBezTo>
                  <a:cubicBezTo>
                    <a:pt x="31294" y="1316"/>
                    <a:pt x="31294" y="0"/>
                    <a:pt x="30252" y="0"/>
                  </a:cubicBezTo>
                  <a:cubicBezTo>
                    <a:pt x="30059" y="0"/>
                    <a:pt x="29831" y="45"/>
                    <a:pt x="29559" y="152"/>
                  </a:cubicBezTo>
                  <a:cubicBezTo>
                    <a:pt x="27802" y="814"/>
                    <a:pt x="27802" y="3508"/>
                    <a:pt x="23967" y="3667"/>
                  </a:cubicBezTo>
                  <a:cubicBezTo>
                    <a:pt x="23883" y="3671"/>
                    <a:pt x="23800" y="3673"/>
                    <a:pt x="23719" y="3673"/>
                  </a:cubicBezTo>
                  <a:cubicBezTo>
                    <a:pt x="20128" y="3673"/>
                    <a:pt x="19209" y="334"/>
                    <a:pt x="17978" y="334"/>
                  </a:cubicBezTo>
                  <a:cubicBezTo>
                    <a:pt x="17966" y="334"/>
                    <a:pt x="17954" y="334"/>
                    <a:pt x="17941" y="335"/>
                  </a:cubicBezTo>
                  <a:cubicBezTo>
                    <a:pt x="17827" y="335"/>
                    <a:pt x="17736" y="335"/>
                    <a:pt x="17645" y="358"/>
                  </a:cubicBezTo>
                  <a:cubicBezTo>
                    <a:pt x="17576" y="335"/>
                    <a:pt x="17462" y="335"/>
                    <a:pt x="17371" y="335"/>
                  </a:cubicBezTo>
                  <a:cubicBezTo>
                    <a:pt x="17359" y="334"/>
                    <a:pt x="17346" y="334"/>
                    <a:pt x="17334" y="334"/>
                  </a:cubicBezTo>
                  <a:cubicBezTo>
                    <a:pt x="16103" y="334"/>
                    <a:pt x="15184" y="3673"/>
                    <a:pt x="11593" y="3673"/>
                  </a:cubicBezTo>
                  <a:cubicBezTo>
                    <a:pt x="11512" y="3673"/>
                    <a:pt x="11429" y="3671"/>
                    <a:pt x="11345" y="3667"/>
                  </a:cubicBezTo>
                  <a:cubicBezTo>
                    <a:pt x="7510" y="3508"/>
                    <a:pt x="7510" y="814"/>
                    <a:pt x="5753" y="152"/>
                  </a:cubicBezTo>
                  <a:cubicBezTo>
                    <a:pt x="5482" y="45"/>
                    <a:pt x="5253" y="0"/>
                    <a:pt x="506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5418750" y="4943575"/>
              <a:ext cx="638575" cy="71350"/>
            </a:xfrm>
            <a:custGeom>
              <a:avLst/>
              <a:gdLst/>
              <a:ahLst/>
              <a:cxnLst/>
              <a:rect l="l" t="t" r="r" b="b"/>
              <a:pathLst>
                <a:path w="25543" h="2854" extrusionOk="0">
                  <a:moveTo>
                    <a:pt x="2009" y="1"/>
                  </a:moveTo>
                  <a:cubicBezTo>
                    <a:pt x="914" y="1"/>
                    <a:pt x="1" y="891"/>
                    <a:pt x="1" y="2009"/>
                  </a:cubicBezTo>
                  <a:lnTo>
                    <a:pt x="1" y="2854"/>
                  </a:lnTo>
                  <a:lnTo>
                    <a:pt x="25542" y="2854"/>
                  </a:lnTo>
                  <a:lnTo>
                    <a:pt x="25542" y="2009"/>
                  </a:lnTo>
                  <a:cubicBezTo>
                    <a:pt x="25542" y="891"/>
                    <a:pt x="24652" y="1"/>
                    <a:pt x="235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5354275" y="5003500"/>
              <a:ext cx="758400" cy="145525"/>
            </a:xfrm>
            <a:custGeom>
              <a:avLst/>
              <a:gdLst/>
              <a:ahLst/>
              <a:cxnLst/>
              <a:rect l="l" t="t" r="r" b="b"/>
              <a:pathLst>
                <a:path w="30336" h="5821" extrusionOk="0">
                  <a:moveTo>
                    <a:pt x="936" y="0"/>
                  </a:moveTo>
                  <a:cubicBezTo>
                    <a:pt x="434" y="0"/>
                    <a:pt x="0" y="411"/>
                    <a:pt x="0" y="936"/>
                  </a:cubicBezTo>
                  <a:lnTo>
                    <a:pt x="0" y="4885"/>
                  </a:lnTo>
                  <a:cubicBezTo>
                    <a:pt x="0" y="5410"/>
                    <a:pt x="434" y="5821"/>
                    <a:pt x="936" y="5821"/>
                  </a:cubicBezTo>
                  <a:lnTo>
                    <a:pt x="29399" y="5821"/>
                  </a:lnTo>
                  <a:cubicBezTo>
                    <a:pt x="29924" y="5821"/>
                    <a:pt x="30335" y="5410"/>
                    <a:pt x="30335" y="4885"/>
                  </a:cubicBezTo>
                  <a:lnTo>
                    <a:pt x="30335" y="936"/>
                  </a:lnTo>
                  <a:cubicBezTo>
                    <a:pt x="30335" y="411"/>
                    <a:pt x="29924" y="0"/>
                    <a:pt x="293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5664700" y="4079075"/>
              <a:ext cx="152375" cy="151800"/>
            </a:xfrm>
            <a:custGeom>
              <a:avLst/>
              <a:gdLst/>
              <a:ahLst/>
              <a:cxnLst/>
              <a:rect l="l" t="t" r="r" b="b"/>
              <a:pathLst>
                <a:path w="6095" h="6072" extrusionOk="0">
                  <a:moveTo>
                    <a:pt x="3059" y="0"/>
                  </a:moveTo>
                  <a:cubicBezTo>
                    <a:pt x="1370" y="0"/>
                    <a:pt x="0" y="1370"/>
                    <a:pt x="0" y="3036"/>
                  </a:cubicBezTo>
                  <a:cubicBezTo>
                    <a:pt x="0" y="4725"/>
                    <a:pt x="1370" y="6072"/>
                    <a:pt x="3059" y="6072"/>
                  </a:cubicBezTo>
                  <a:cubicBezTo>
                    <a:pt x="4725" y="6072"/>
                    <a:pt x="6095" y="4725"/>
                    <a:pt x="6095" y="3036"/>
                  </a:cubicBezTo>
                  <a:cubicBezTo>
                    <a:pt x="6095" y="1370"/>
                    <a:pt x="4725" y="0"/>
                    <a:pt x="305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160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1600"/>
              </a:spcBef>
              <a:spcAft>
                <a:spcPts val="160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9"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0xadada.pub/2003/12/15/connect-four-playing-ai-agent/"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ctrTitle"/>
          </p:nvPr>
        </p:nvSpPr>
        <p:spPr>
          <a:xfrm>
            <a:off x="713225" y="1092125"/>
            <a:ext cx="5094300" cy="227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dk2"/>
                </a:solidFill>
              </a:rPr>
              <a:t>Applied </a:t>
            </a:r>
            <a:br>
              <a:rPr lang="en" sz="5400" dirty="0">
                <a:solidFill>
                  <a:schemeClr val="dk2"/>
                </a:solidFill>
              </a:rPr>
            </a:br>
            <a:r>
              <a:rPr lang="en" sz="5400" dirty="0">
                <a:solidFill>
                  <a:schemeClr val="dk2"/>
                </a:solidFill>
              </a:rPr>
              <a:t>System Software</a:t>
            </a:r>
            <a:endParaRPr sz="5400" dirty="0">
              <a:solidFill>
                <a:schemeClr val="dk2"/>
              </a:solidFill>
            </a:endParaRPr>
          </a:p>
        </p:txBody>
      </p:sp>
      <p:grpSp>
        <p:nvGrpSpPr>
          <p:cNvPr id="344" name="Google Shape;344;p28"/>
          <p:cNvGrpSpPr/>
          <p:nvPr/>
        </p:nvGrpSpPr>
        <p:grpSpPr>
          <a:xfrm>
            <a:off x="800100" y="693100"/>
            <a:ext cx="993491" cy="233100"/>
            <a:chOff x="713225" y="306550"/>
            <a:chExt cx="993491" cy="233100"/>
          </a:xfrm>
        </p:grpSpPr>
        <p:sp>
          <p:nvSpPr>
            <p:cNvPr id="345" name="Google Shape;345;p28"/>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red circle with black background&#10;&#10;Description automatically generated">
            <a:extLst>
              <a:ext uri="{FF2B5EF4-FFF2-40B4-BE49-F238E27FC236}">
                <a16:creationId xmlns:a16="http://schemas.microsoft.com/office/drawing/2014/main" id="{5BCA4390-5ED7-F18B-06A2-4F4EF2EF8E08}"/>
              </a:ext>
            </a:extLst>
          </p:cNvPr>
          <p:cNvPicPr>
            <a:picLocks noChangeAspect="1"/>
          </p:cNvPicPr>
          <p:nvPr/>
        </p:nvPicPr>
        <p:blipFill>
          <a:blip r:embed="rId3"/>
          <a:stretch>
            <a:fillRect/>
          </a:stretch>
        </p:blipFill>
        <p:spPr>
          <a:xfrm>
            <a:off x="5534435" y="629757"/>
            <a:ext cx="841338" cy="841338"/>
          </a:xfrm>
          <a:prstGeom prst="rect">
            <a:avLst/>
          </a:prstGeom>
        </p:spPr>
      </p:pic>
      <p:pic>
        <p:nvPicPr>
          <p:cNvPr id="5" name="Picture 4" descr="A black and white ball with a light shining on it&#10;&#10;Description automatically generated">
            <a:extLst>
              <a:ext uri="{FF2B5EF4-FFF2-40B4-BE49-F238E27FC236}">
                <a16:creationId xmlns:a16="http://schemas.microsoft.com/office/drawing/2014/main" id="{898A1F2C-5BFD-210C-576E-6F017B074549}"/>
              </a:ext>
            </a:extLst>
          </p:cNvPr>
          <p:cNvPicPr>
            <a:picLocks noChangeAspect="1"/>
          </p:cNvPicPr>
          <p:nvPr/>
        </p:nvPicPr>
        <p:blipFill>
          <a:blip r:embed="rId4"/>
          <a:stretch>
            <a:fillRect/>
          </a:stretch>
        </p:blipFill>
        <p:spPr>
          <a:xfrm>
            <a:off x="6578635" y="609337"/>
            <a:ext cx="871507" cy="965575"/>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690DAD3-AF9D-B949-E3E2-01B0DAACF95A}"/>
              </a:ext>
            </a:extLst>
          </p:cNvPr>
          <p:cNvPicPr>
            <a:picLocks noChangeAspect="1"/>
          </p:cNvPicPr>
          <p:nvPr/>
        </p:nvPicPr>
        <p:blipFill>
          <a:blip r:embed="rId5"/>
          <a:stretch>
            <a:fillRect/>
          </a:stretch>
        </p:blipFill>
        <p:spPr>
          <a:xfrm>
            <a:off x="6588699" y="612897"/>
            <a:ext cx="858198" cy="858198"/>
          </a:xfrm>
          <a:prstGeom prst="rect">
            <a:avLst/>
          </a:prstGeom>
        </p:spPr>
      </p:pic>
      <p:pic>
        <p:nvPicPr>
          <p:cNvPr id="9" name="Picture 8" descr="A yellow board with black and red circles&#10;&#10;Description automatically generated">
            <a:extLst>
              <a:ext uri="{FF2B5EF4-FFF2-40B4-BE49-F238E27FC236}">
                <a16:creationId xmlns:a16="http://schemas.microsoft.com/office/drawing/2014/main" id="{22849F57-4949-C74A-17BD-3DC39245AA14}"/>
              </a:ext>
            </a:extLst>
          </p:cNvPr>
          <p:cNvPicPr>
            <a:picLocks noChangeAspect="1"/>
          </p:cNvPicPr>
          <p:nvPr/>
        </p:nvPicPr>
        <p:blipFill>
          <a:blip r:embed="rId6"/>
          <a:stretch>
            <a:fillRect/>
          </a:stretch>
        </p:blipFill>
        <p:spPr>
          <a:xfrm>
            <a:off x="5494839" y="1637020"/>
            <a:ext cx="2167592" cy="1699742"/>
          </a:xfrm>
          <a:prstGeom prst="rect">
            <a:avLst/>
          </a:prstGeom>
        </p:spPr>
      </p:pic>
      <p:sp>
        <p:nvSpPr>
          <p:cNvPr id="12" name="Google Shape;366;p30">
            <a:extLst>
              <a:ext uri="{FF2B5EF4-FFF2-40B4-BE49-F238E27FC236}">
                <a16:creationId xmlns:a16="http://schemas.microsoft.com/office/drawing/2014/main" id="{8AC9DC61-FF80-F4A1-0AA8-5D89AC827AE1}"/>
              </a:ext>
            </a:extLst>
          </p:cNvPr>
          <p:cNvSpPr txBox="1">
            <a:spLocks/>
          </p:cNvSpPr>
          <p:nvPr/>
        </p:nvSpPr>
        <p:spPr>
          <a:xfrm>
            <a:off x="713225" y="3363425"/>
            <a:ext cx="3858775" cy="555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1600"/>
              </a:spcBef>
              <a:spcAft>
                <a:spcPts val="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1600"/>
              </a:spcBef>
              <a:spcAft>
                <a:spcPts val="1600"/>
              </a:spcAft>
              <a:buClr>
                <a:schemeClr val="dk1"/>
              </a:buClr>
              <a:buSzPts val="1200"/>
              <a:buFont typeface="Raleway"/>
              <a:buChar char="■"/>
              <a:defRPr sz="1200" b="0" i="0" u="none" strike="noStrike" cap="none">
                <a:solidFill>
                  <a:schemeClr val="dk1"/>
                </a:solidFill>
                <a:latin typeface="Raleway"/>
                <a:ea typeface="Raleway"/>
                <a:cs typeface="Raleway"/>
                <a:sym typeface="Raleway"/>
              </a:defRPr>
            </a:lvl9pPr>
          </a:lstStyle>
          <a:p>
            <a:pPr marL="0" indent="0">
              <a:buFont typeface="Raleway"/>
              <a:buNone/>
            </a:pPr>
            <a:r>
              <a:rPr lang="en-US" dirty="0"/>
              <a:t>Mohammed Arham Mohammed 221ADB053</a:t>
            </a:r>
          </a:p>
          <a:p>
            <a:pPr marL="0" indent="0">
              <a:buFont typeface="Raleway"/>
              <a:buNone/>
            </a:pPr>
            <a:r>
              <a:rPr lang="en-US" dirty="0"/>
              <a:t>Furqan </a:t>
            </a:r>
            <a:r>
              <a:rPr lang="en-US" dirty="0" err="1"/>
              <a:t>Ul</a:t>
            </a:r>
            <a:r>
              <a:rPr lang="en-US" dirty="0"/>
              <a:t> Islam 211ADB086</a:t>
            </a:r>
          </a:p>
        </p:txBody>
      </p:sp>
      <p:pic>
        <p:nvPicPr>
          <p:cNvPr id="16" name="Picture 15" descr="A yellow and grey grid with black circles&#10;&#10;Description automatically generated">
            <a:extLst>
              <a:ext uri="{FF2B5EF4-FFF2-40B4-BE49-F238E27FC236}">
                <a16:creationId xmlns:a16="http://schemas.microsoft.com/office/drawing/2014/main" id="{A6F391F4-97CB-A6DF-8E14-289E81071965}"/>
              </a:ext>
            </a:extLst>
          </p:cNvPr>
          <p:cNvPicPr>
            <a:picLocks noChangeAspect="1"/>
          </p:cNvPicPr>
          <p:nvPr/>
        </p:nvPicPr>
        <p:blipFill>
          <a:blip r:embed="rId7"/>
          <a:stretch>
            <a:fillRect/>
          </a:stretch>
        </p:blipFill>
        <p:spPr>
          <a:xfrm>
            <a:off x="5476062" y="1529020"/>
            <a:ext cx="2225273" cy="1915742"/>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6C378D95-A37A-B304-AD86-1D95640F6000}"/>
              </a:ext>
            </a:extLst>
          </p:cNvPr>
          <p:cNvPicPr>
            <a:picLocks noChangeAspect="1"/>
          </p:cNvPicPr>
          <p:nvPr/>
        </p:nvPicPr>
        <p:blipFill>
          <a:blip r:embed="rId5"/>
          <a:stretch>
            <a:fillRect/>
          </a:stretch>
        </p:blipFill>
        <p:spPr>
          <a:xfrm>
            <a:off x="5359363" y="4513743"/>
            <a:ext cx="350144" cy="35014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CA80FF9F-968E-4765-1030-F82775A78D59}"/>
              </a:ext>
            </a:extLst>
          </p:cNvPr>
          <p:cNvPicPr>
            <a:picLocks noChangeAspect="1"/>
          </p:cNvPicPr>
          <p:nvPr/>
        </p:nvPicPr>
        <p:blipFill>
          <a:blip r:embed="rId5"/>
          <a:stretch>
            <a:fillRect/>
          </a:stretch>
        </p:blipFill>
        <p:spPr>
          <a:xfrm>
            <a:off x="5604960" y="416359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F9B9E84-0AD1-660F-D518-86907E92C2CC}"/>
              </a:ext>
            </a:extLst>
          </p:cNvPr>
          <p:cNvPicPr>
            <a:picLocks noChangeAspect="1"/>
          </p:cNvPicPr>
          <p:nvPr/>
        </p:nvPicPr>
        <p:blipFill>
          <a:blip r:embed="rId5"/>
          <a:stretch>
            <a:fillRect/>
          </a:stretch>
        </p:blipFill>
        <p:spPr>
          <a:xfrm>
            <a:off x="5859625" y="3824851"/>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3BC6101C-1466-0CB2-54B3-9044C36C1B48}"/>
              </a:ext>
            </a:extLst>
          </p:cNvPr>
          <p:cNvPicPr>
            <a:picLocks noChangeAspect="1"/>
          </p:cNvPicPr>
          <p:nvPr/>
        </p:nvPicPr>
        <p:blipFill>
          <a:blip r:embed="rId5"/>
          <a:stretch>
            <a:fillRect/>
          </a:stretch>
        </p:blipFill>
        <p:spPr>
          <a:xfrm>
            <a:off x="6114290" y="3504973"/>
            <a:ext cx="350144" cy="350144"/>
          </a:xfrm>
          <a:prstGeom prst="rect">
            <a:avLst/>
          </a:prstGeom>
        </p:spPr>
      </p:pic>
      <p:pic>
        <p:nvPicPr>
          <p:cNvPr id="24" name="Picture 23" descr="A red circle with black background&#10;&#10;Description automatically generated">
            <a:extLst>
              <a:ext uri="{FF2B5EF4-FFF2-40B4-BE49-F238E27FC236}">
                <a16:creationId xmlns:a16="http://schemas.microsoft.com/office/drawing/2014/main" id="{7CC29016-854A-D9A7-69E8-A05930762E60}"/>
              </a:ext>
            </a:extLst>
          </p:cNvPr>
          <p:cNvPicPr>
            <a:picLocks noChangeAspect="1"/>
          </p:cNvPicPr>
          <p:nvPr/>
        </p:nvPicPr>
        <p:blipFill>
          <a:blip r:embed="rId3"/>
          <a:stretch>
            <a:fillRect/>
          </a:stretch>
        </p:blipFill>
        <p:spPr>
          <a:xfrm>
            <a:off x="5955104" y="4555084"/>
            <a:ext cx="349145" cy="349145"/>
          </a:xfrm>
          <a:prstGeom prst="rect">
            <a:avLst/>
          </a:prstGeom>
        </p:spPr>
      </p:pic>
      <p:pic>
        <p:nvPicPr>
          <p:cNvPr id="25" name="Picture 24" descr="A red circle with black background&#10;&#10;Description automatically generated">
            <a:extLst>
              <a:ext uri="{FF2B5EF4-FFF2-40B4-BE49-F238E27FC236}">
                <a16:creationId xmlns:a16="http://schemas.microsoft.com/office/drawing/2014/main" id="{D5A57A4F-DA58-28D9-B0FF-2BCAC6C6605A}"/>
              </a:ext>
            </a:extLst>
          </p:cNvPr>
          <p:cNvPicPr>
            <a:picLocks noChangeAspect="1"/>
          </p:cNvPicPr>
          <p:nvPr/>
        </p:nvPicPr>
        <p:blipFill>
          <a:blip r:embed="rId3"/>
          <a:stretch>
            <a:fillRect/>
          </a:stretch>
        </p:blipFill>
        <p:spPr>
          <a:xfrm>
            <a:off x="6175448" y="4205939"/>
            <a:ext cx="349145" cy="349145"/>
          </a:xfrm>
          <a:prstGeom prst="rect">
            <a:avLst/>
          </a:prstGeom>
        </p:spPr>
      </p:pic>
      <p:pic>
        <p:nvPicPr>
          <p:cNvPr id="26" name="Picture 25" descr="A red circle with black background&#10;&#10;Description automatically generated">
            <a:extLst>
              <a:ext uri="{FF2B5EF4-FFF2-40B4-BE49-F238E27FC236}">
                <a16:creationId xmlns:a16="http://schemas.microsoft.com/office/drawing/2014/main" id="{FCE41063-124D-40FA-4E6F-0B004F1D20C9}"/>
              </a:ext>
            </a:extLst>
          </p:cNvPr>
          <p:cNvPicPr>
            <a:picLocks noChangeAspect="1"/>
          </p:cNvPicPr>
          <p:nvPr/>
        </p:nvPicPr>
        <p:blipFill>
          <a:blip r:embed="rId3"/>
          <a:stretch>
            <a:fillRect/>
          </a:stretch>
        </p:blipFill>
        <p:spPr>
          <a:xfrm>
            <a:off x="6457197" y="3881657"/>
            <a:ext cx="349145" cy="349145"/>
          </a:xfrm>
          <a:prstGeom prst="rect">
            <a:avLst/>
          </a:prstGeom>
        </p:spPr>
      </p:pic>
      <p:pic>
        <p:nvPicPr>
          <p:cNvPr id="27" name="Picture 26" descr="A red circle with black background&#10;&#10;Description automatically generated">
            <a:extLst>
              <a:ext uri="{FF2B5EF4-FFF2-40B4-BE49-F238E27FC236}">
                <a16:creationId xmlns:a16="http://schemas.microsoft.com/office/drawing/2014/main" id="{62ADC059-8E03-9682-5354-38723B423759}"/>
              </a:ext>
            </a:extLst>
          </p:cNvPr>
          <p:cNvPicPr>
            <a:picLocks noChangeAspect="1"/>
          </p:cNvPicPr>
          <p:nvPr/>
        </p:nvPicPr>
        <p:blipFill>
          <a:blip r:embed="rId3"/>
          <a:stretch>
            <a:fillRect/>
          </a:stretch>
        </p:blipFill>
        <p:spPr>
          <a:xfrm>
            <a:off x="6665243" y="3505972"/>
            <a:ext cx="349145" cy="3491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Game Features</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586217" y="1605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Game Option: </a:t>
            </a:r>
            <a:r>
              <a:rPr lang="en-US" dirty="0">
                <a:solidFill>
                  <a:schemeClr val="dk1"/>
                </a:solidFill>
                <a:latin typeface="Raleway"/>
                <a:ea typeface="Raleway"/>
                <a:cs typeface="Raleway"/>
                <a:sym typeface="Raleway"/>
              </a:rPr>
              <a:t>Players have the option to restart the current game at any time. The game board is reset, and players can start a new game with the same settings. Players can also start a completely new game, allowing for opponent type selection. The game initializes a fresh state.</a:t>
            </a:r>
          </a:p>
          <a:p>
            <a:pPr marL="285750" lvl="0" indent="-285750" algn="l" rtl="0">
              <a:spcBef>
                <a:spcPts val="0"/>
              </a:spcBef>
              <a:spcAft>
                <a:spcPts val="0"/>
              </a:spcAft>
              <a:buFont typeface="Arial" panose="020B0604020202020204" pitchFamily="34" charset="0"/>
              <a:buChar char="•"/>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AI: </a:t>
            </a:r>
            <a:r>
              <a:rPr lang="en-US" dirty="0">
                <a:solidFill>
                  <a:schemeClr val="dk1"/>
                </a:solidFill>
                <a:latin typeface="Raleway"/>
                <a:ea typeface="Raleway"/>
                <a:cs typeface="Raleway"/>
                <a:sym typeface="Raleway"/>
              </a:rPr>
              <a:t>When playing against the computer, an AI opponent makes moves according to predefined strategies. The AI provides a challenging experience for single-player games. Our game consist of three AI players. </a:t>
            </a:r>
            <a:r>
              <a:rPr lang="en-US" u="sng" dirty="0">
                <a:solidFill>
                  <a:schemeClr val="dk1"/>
                </a:solidFill>
                <a:latin typeface="Raleway"/>
                <a:ea typeface="Raleway"/>
                <a:cs typeface="Raleway"/>
                <a:sym typeface="Raleway"/>
              </a:rPr>
              <a:t>1. Random AI(Easy) 2.Defensive AI(Moderate) 3. Minimax AI(Hard) </a:t>
            </a: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3390760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Opponent AI</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586217" y="1082297"/>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Random AI: </a:t>
            </a:r>
            <a:r>
              <a:rPr lang="en-US" dirty="0">
                <a:solidFill>
                  <a:schemeClr val="dk1"/>
                </a:solidFill>
                <a:latin typeface="Raleway"/>
                <a:ea typeface="Raleway"/>
                <a:cs typeface="Raleway"/>
                <a:sym typeface="Raleway"/>
              </a:rPr>
              <a:t>The Easy AI player for Connect 4 is a basic opponent that chooses its moves randomly. It ensures that moves are valid by avoiding full columns, but otherwise does not engage in any strategic planning or foresight. This makes it an accessible and straightforward opponent for players, especially beginners, providing a fundamental challenge without complexity.</a:t>
            </a:r>
          </a:p>
          <a:p>
            <a:pPr marL="285750" lvl="0" indent="-285750" algn="l" rtl="0">
              <a:spcBef>
                <a:spcPts val="0"/>
              </a:spcBef>
              <a:spcAft>
                <a:spcPts val="0"/>
              </a:spcAft>
              <a:buFont typeface="Arial" panose="020B0604020202020204" pitchFamily="34" charset="0"/>
              <a:buChar char="•"/>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Defensive AI</a:t>
            </a:r>
            <a:r>
              <a:rPr lang="en-US" dirty="0">
                <a:solidFill>
                  <a:schemeClr val="dk1"/>
                </a:solidFill>
                <a:latin typeface="Raleway"/>
                <a:ea typeface="Raleway"/>
                <a:cs typeface="Raleway"/>
                <a:sym typeface="Raleway"/>
              </a:rPr>
              <a:t>: The Moderate AI player enhances gameplay difficulty by actively scanning the board for threats posed by the opponent and prioritizing moves that block these threats. By evaluating potential winning conditions for the opponent and assigning threat levels to each column, this AI makes more informed decisions aimed at preventing the opponent from connecting four discs. This defensive strategy creates a more engaging and challenging experience for players compared to the random moves of the Easy AI.</a:t>
            </a: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201816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Opponent AI</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586217" y="1388711"/>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Minimax AI: </a:t>
            </a:r>
            <a:r>
              <a:rPr lang="en-US" dirty="0">
                <a:solidFill>
                  <a:schemeClr val="dk1"/>
                </a:solidFill>
                <a:latin typeface="Raleway"/>
                <a:ea typeface="Raleway"/>
                <a:cs typeface="Raleway"/>
                <a:sym typeface="Raleway"/>
              </a:rPr>
              <a:t>The Hard player uses the Minimax algorithm to choose moves that maximize its advantage while minimizing the opponent's potential to win. By evaluating the game tree up to a specified depth and using a heuristic utility function, the player can make strategic decisions that are difficult for simpler AI opponents to counter. The depth-limited search ensures the algorithm remains computationally feasible, allowing the player to make decisions in a reasonable amount of time.</a:t>
            </a:r>
          </a:p>
          <a:p>
            <a:pPr lvl="0" algn="l" rtl="0">
              <a:spcBef>
                <a:spcPts val="0"/>
              </a:spcBef>
              <a:spcAft>
                <a:spcPts val="0"/>
              </a:spcAft>
            </a:pPr>
            <a:r>
              <a:rPr lang="en-US" b="1" dirty="0">
                <a:solidFill>
                  <a:schemeClr val="dk1"/>
                </a:solidFill>
                <a:latin typeface="Raleway"/>
                <a:ea typeface="Raleway"/>
                <a:cs typeface="Raleway"/>
                <a:sym typeface="Raleway"/>
              </a:rPr>
              <a:t> </a:t>
            </a:r>
            <a:r>
              <a:rPr lang="en-US" dirty="0">
                <a:solidFill>
                  <a:schemeClr val="dk1"/>
                </a:solidFill>
                <a:latin typeface="Raleway"/>
                <a:ea typeface="Raleway"/>
                <a:cs typeface="Raleway"/>
                <a:sym typeface="Raleway"/>
              </a:rPr>
              <a:t>.</a:t>
            </a: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2948562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Interface Overview</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967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Two-Part Interface: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Menu:</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Provides access to various game controls, settings, and player management options.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Game Board</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The visual representation of the Connect-Four board where the game is played.</a:t>
            </a:r>
          </a:p>
          <a:p>
            <a:pPr marL="285750" lvl="0" indent="-285750" algn="l" rtl="0">
              <a:spcBef>
                <a:spcPts val="0"/>
              </a:spcBef>
              <a:spcAft>
                <a:spcPts val="0"/>
              </a:spcAft>
              <a:buFont typeface="Wingdings" panose="05000000000000000000" pitchFamily="2" charset="2"/>
              <a:buChar char="q"/>
            </a:pPr>
            <a:endParaRPr lang="en-US" sz="1000"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Menu Functions: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Game Controls:</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Start new games, restart current games, or quit the game.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AI Algorithm Selection:</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Choose which AI algorithm will control the AI players.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Player Configuration:</a:t>
            </a:r>
            <a:r>
              <a:rPr lang="en-US" sz="1000" b="1"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Designate each player as either a human or an AI agent.</a:t>
            </a:r>
          </a:p>
          <a:p>
            <a:pPr marL="285750" lvl="0" indent="-285750" algn="l" rtl="0">
              <a:spcBef>
                <a:spcPts val="0"/>
              </a:spcBef>
              <a:spcAft>
                <a:spcPts val="0"/>
              </a:spcAft>
              <a:buFont typeface="Wingdings" panose="05000000000000000000" pitchFamily="2" charset="2"/>
              <a:buChar char="q"/>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Switching Players: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Dynamic Switching: </a:t>
            </a:r>
            <a:r>
              <a:rPr lang="en-US" sz="1000" dirty="0">
                <a:solidFill>
                  <a:schemeClr val="dk1"/>
                </a:solidFill>
                <a:latin typeface="Raleway"/>
                <a:ea typeface="Raleway"/>
                <a:cs typeface="Raleway"/>
                <a:sym typeface="Raleway"/>
              </a:rPr>
              <a:t>Allows users to switch between human and AI players at any point during the game.</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Testing Scenarios: </a:t>
            </a:r>
            <a:r>
              <a:rPr lang="en-US" sz="1000" dirty="0">
                <a:solidFill>
                  <a:schemeClr val="dk1"/>
                </a:solidFill>
                <a:latin typeface="Raleway"/>
                <a:ea typeface="Raleway"/>
                <a:cs typeface="Raleway"/>
                <a:sym typeface="Raleway"/>
              </a:rPr>
              <a:t>Useful for observing how AI responds to different board configurations set up by human players.</a:t>
            </a:r>
          </a:p>
          <a:p>
            <a:pPr marL="285750" lvl="0" indent="-285750" algn="l" rtl="0">
              <a:spcBef>
                <a:spcPts val="0"/>
              </a:spcBef>
              <a:spcAft>
                <a:spcPts val="0"/>
              </a:spcAft>
              <a:buFont typeface="Arial" panose="020B0604020202020204" pitchFamily="34" charset="0"/>
              <a:buChar char="•"/>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Initial Configuration: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Starting Position: </a:t>
            </a:r>
            <a:r>
              <a:rPr lang="en-US" sz="1000" dirty="0">
                <a:solidFill>
                  <a:schemeClr val="dk1"/>
                </a:solidFill>
                <a:latin typeface="Raleway"/>
                <a:ea typeface="Raleway"/>
                <a:cs typeface="Raleway"/>
                <a:sym typeface="Raleway"/>
              </a:rPr>
              <a:t>The game begins with an empty board with 42 empty squares.</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Turn-Based Play: </a:t>
            </a:r>
            <a:r>
              <a:rPr lang="en-US" sz="1000" dirty="0">
                <a:solidFill>
                  <a:schemeClr val="dk1"/>
                </a:solidFill>
                <a:latin typeface="Raleway"/>
                <a:ea typeface="Raleway"/>
                <a:cs typeface="Raleway"/>
                <a:sym typeface="Raleway"/>
              </a:rPr>
              <a:t>Players take alternating turns to drop pieces into one of the seven columns.</a:t>
            </a:r>
          </a:p>
          <a:p>
            <a:pPr marL="285750" lvl="0" indent="-285750" algn="l" rtl="0">
              <a:spcBef>
                <a:spcPts val="0"/>
              </a:spcBef>
              <a:spcAft>
                <a:spcPts val="0"/>
              </a:spcAft>
              <a:buFont typeface="Arial" panose="020B0604020202020204" pitchFamily="34" charset="0"/>
              <a:buChar char="•"/>
            </a:pPr>
            <a:endParaRPr lang="en-US" sz="10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000" b="1" dirty="0">
                <a:solidFill>
                  <a:schemeClr val="dk1"/>
                </a:solidFill>
                <a:latin typeface="Raleway"/>
                <a:ea typeface="Raleway"/>
                <a:cs typeface="Raleway"/>
                <a:sym typeface="Raleway"/>
              </a:rPr>
              <a:t>User Interaction: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Move Execution</a:t>
            </a:r>
            <a:r>
              <a:rPr lang="en-US" sz="1000" u="sng" dirty="0">
                <a:solidFill>
                  <a:schemeClr val="dk1"/>
                </a:solidFill>
                <a:latin typeface="Raleway"/>
                <a:ea typeface="Raleway"/>
                <a:cs typeface="Raleway"/>
                <a:sym typeface="Raleway"/>
              </a:rPr>
              <a:t>: </a:t>
            </a:r>
            <a:r>
              <a:rPr lang="en-US" sz="1000" dirty="0">
                <a:solidFill>
                  <a:schemeClr val="dk1"/>
                </a:solidFill>
                <a:latin typeface="Raleway"/>
                <a:ea typeface="Raleway"/>
                <a:cs typeface="Raleway"/>
                <a:sym typeface="Raleway"/>
              </a:rPr>
              <a:t>Human players make their moves by clicking the button above the desired column, which then drops a piece into the column.</a:t>
            </a:r>
          </a:p>
          <a:p>
            <a:pPr marL="285750" lvl="0" indent="-285750" algn="l" rtl="0">
              <a:spcBef>
                <a:spcPts val="0"/>
              </a:spcBef>
              <a:spcAft>
                <a:spcPts val="0"/>
              </a:spcAft>
              <a:buFont typeface="Wingdings" panose="05000000000000000000" pitchFamily="2" charset="2"/>
              <a:buChar char="q"/>
            </a:pPr>
            <a:r>
              <a:rPr lang="en-US" sz="1000" b="1" u="sng" dirty="0">
                <a:solidFill>
                  <a:schemeClr val="dk1"/>
                </a:solidFill>
                <a:latin typeface="Raleway"/>
                <a:ea typeface="Raleway"/>
                <a:cs typeface="Raleway"/>
                <a:sym typeface="Raleway"/>
              </a:rPr>
              <a:t>Real-Life Simulation: </a:t>
            </a:r>
            <a:r>
              <a:rPr lang="en-US" sz="1000" dirty="0">
                <a:solidFill>
                  <a:schemeClr val="dk1"/>
                </a:solidFill>
                <a:latin typeface="Raleway"/>
                <a:ea typeface="Raleway"/>
                <a:cs typeface="Raleway"/>
                <a:sym typeface="Raleway"/>
              </a:rPr>
              <a:t>This button-based interaction mirrors the real-life gameplay of Connect-Four, where pieces are dropped from the top of the board.</a:t>
            </a:r>
            <a:endParaRPr lang="en-IN" sz="10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232878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GUI </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864035"/>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100" b="1" dirty="0">
                <a:solidFill>
                  <a:schemeClr val="dk1"/>
                </a:solidFill>
                <a:latin typeface="Raleway"/>
                <a:ea typeface="Raleway"/>
                <a:cs typeface="Raleway"/>
                <a:sym typeface="Raleway"/>
              </a:rPr>
              <a:t>Libraries: </a:t>
            </a:r>
            <a:r>
              <a:rPr lang="en-US" sz="1100" dirty="0">
                <a:solidFill>
                  <a:schemeClr val="dk1"/>
                </a:solidFill>
                <a:latin typeface="Raleway"/>
                <a:ea typeface="Raleway"/>
                <a:cs typeface="Raleway"/>
                <a:sym typeface="Raleway"/>
              </a:rPr>
              <a:t>For creating GUI we used libraries:  </a:t>
            </a:r>
            <a:r>
              <a:rPr lang="en-US" sz="1100" dirty="0" err="1">
                <a:solidFill>
                  <a:schemeClr val="dk1"/>
                </a:solidFill>
                <a:highlight>
                  <a:srgbClr val="FFFF00"/>
                </a:highlight>
                <a:latin typeface="Raleway"/>
                <a:ea typeface="Raleway"/>
                <a:cs typeface="Raleway"/>
                <a:sym typeface="Raleway"/>
              </a:rPr>
              <a:t>javax.swing</a:t>
            </a:r>
            <a:r>
              <a:rPr lang="en-US" sz="1100" dirty="0">
                <a:solidFill>
                  <a:schemeClr val="dk1"/>
                </a:solidFill>
                <a:highlight>
                  <a:srgbClr val="FFFF00"/>
                </a:highlight>
                <a:latin typeface="Raleway"/>
                <a:ea typeface="Raleway"/>
                <a:cs typeface="Raleway"/>
                <a:sym typeface="Raleway"/>
              </a:rPr>
              <a:t>.*, java.awt.* java.awt.event.*</a:t>
            </a:r>
          </a:p>
          <a:p>
            <a:pPr lvl="0" algn="l" rtl="0">
              <a:spcBef>
                <a:spcPts val="0"/>
              </a:spcBef>
              <a:spcAft>
                <a:spcPts val="0"/>
              </a:spcAft>
            </a:pPr>
            <a:endParaRPr lang="en-US" sz="1100" dirty="0">
              <a:solidFill>
                <a:schemeClr val="dk1"/>
              </a:solidFill>
              <a:highlight>
                <a:srgbClr val="FFFF00"/>
              </a:highlight>
              <a:latin typeface="Raleway"/>
              <a:ea typeface="Raleway"/>
              <a:cs typeface="Raleway"/>
              <a:sym typeface="Raleway"/>
            </a:endParaRPr>
          </a:p>
          <a:p>
            <a:pPr marL="285750" lvl="0" indent="-285750" algn="l" rtl="0">
              <a:spcBef>
                <a:spcPts val="0"/>
              </a:spcBef>
              <a:spcAft>
                <a:spcPts val="0"/>
              </a:spcAft>
              <a:buFont typeface="Wingdings" panose="05000000000000000000" pitchFamily="2" charset="2"/>
              <a:buChar char="v"/>
            </a:pPr>
            <a:r>
              <a:rPr lang="en-US" sz="1100" dirty="0" err="1">
                <a:solidFill>
                  <a:schemeClr val="dk1"/>
                </a:solidFill>
                <a:highlight>
                  <a:srgbClr val="FFFF00"/>
                </a:highlight>
                <a:latin typeface="Raleway"/>
                <a:ea typeface="Raleway"/>
                <a:cs typeface="Raleway"/>
                <a:sym typeface="Raleway"/>
              </a:rPr>
              <a:t>javax.swing</a:t>
            </a:r>
            <a:r>
              <a:rPr lang="en-US" sz="1100" dirty="0">
                <a:solidFill>
                  <a:schemeClr val="dk1"/>
                </a:solidFill>
                <a:highlight>
                  <a:srgbClr val="FFFF00"/>
                </a:highlight>
                <a:latin typeface="Raleway"/>
                <a:ea typeface="Raleway"/>
                <a:cs typeface="Raleway"/>
                <a:sym typeface="Raleway"/>
              </a:rPr>
              <a:t>.*:</a:t>
            </a:r>
          </a:p>
          <a:p>
            <a:pPr marL="285750" lvl="0" indent="-285750" algn="l" rtl="0">
              <a:spcBef>
                <a:spcPts val="0"/>
              </a:spcBef>
              <a:spcAft>
                <a:spcPts val="0"/>
              </a:spcAft>
              <a:buFont typeface="Arial" panose="020B0604020202020204" pitchFamily="34" charset="0"/>
              <a:buChar char="•"/>
            </a:pPr>
            <a:r>
              <a:rPr lang="en-US" sz="1100" dirty="0">
                <a:solidFill>
                  <a:schemeClr val="dk1"/>
                </a:solidFill>
                <a:latin typeface="Raleway"/>
                <a:ea typeface="Raleway"/>
                <a:cs typeface="Raleway"/>
                <a:sym typeface="Raleway"/>
              </a:rPr>
              <a:t> Frame: A top-level container used to create a window.</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JPanel</a:t>
            </a:r>
            <a:r>
              <a:rPr lang="en-US" sz="1100" dirty="0">
                <a:solidFill>
                  <a:schemeClr val="dk1"/>
                </a:solidFill>
                <a:latin typeface="Raleway"/>
                <a:ea typeface="Raleway"/>
                <a:cs typeface="Raleway"/>
                <a:sym typeface="Raleway"/>
              </a:rPr>
              <a:t>: A generic lightweight container.</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JLayeredPane</a:t>
            </a:r>
            <a:r>
              <a:rPr lang="en-US" sz="1100" dirty="0">
                <a:solidFill>
                  <a:schemeClr val="dk1"/>
                </a:solidFill>
                <a:latin typeface="Raleway"/>
                <a:ea typeface="Raleway"/>
                <a:cs typeface="Raleway"/>
                <a:sym typeface="Raleway"/>
              </a:rPr>
              <a:t>: A container that can hold multiple components with specific depth values.</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JMenuBar</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JMenu</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JMenuItem</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JRadioButtonMenuItem</a:t>
            </a:r>
            <a:r>
              <a:rPr lang="en-US" sz="1100" dirty="0">
                <a:solidFill>
                  <a:schemeClr val="dk1"/>
                </a:solidFill>
                <a:latin typeface="Raleway"/>
                <a:ea typeface="Raleway"/>
                <a:cs typeface="Raleway"/>
                <a:sym typeface="Raleway"/>
              </a:rPr>
              <a:t>: Components to create menus and menu items.</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JLabel</a:t>
            </a:r>
            <a:r>
              <a:rPr lang="en-US" sz="1100" dirty="0">
                <a:solidFill>
                  <a:schemeClr val="dk1"/>
                </a:solidFill>
                <a:latin typeface="Raleway"/>
                <a:ea typeface="Raleway"/>
                <a:cs typeface="Raleway"/>
                <a:sym typeface="Raleway"/>
              </a:rPr>
              <a:t>: A component that displays a short string or an image icon.</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JButton</a:t>
            </a:r>
            <a:r>
              <a:rPr lang="en-US" sz="1100" dirty="0">
                <a:solidFill>
                  <a:schemeClr val="dk1"/>
                </a:solidFill>
                <a:latin typeface="Raleway"/>
                <a:ea typeface="Raleway"/>
                <a:cs typeface="Raleway"/>
                <a:sym typeface="Raleway"/>
              </a:rPr>
              <a:t>: A button that can trigger an action when clicked.</a:t>
            </a:r>
          </a:p>
          <a:p>
            <a:pPr lvl="0" algn="l" rtl="0">
              <a:spcBef>
                <a:spcPts val="0"/>
              </a:spcBef>
              <a:spcAft>
                <a:spcPts val="0"/>
              </a:spcAft>
            </a:pPr>
            <a:endParaRPr lang="en-US" sz="1100" dirty="0">
              <a:solidFill>
                <a:schemeClr val="dk1"/>
              </a:solidFill>
              <a:latin typeface="Raleway"/>
              <a:ea typeface="Raleway"/>
              <a:cs typeface="Raleway"/>
              <a:sym typeface="Raleway"/>
            </a:endParaRPr>
          </a:p>
          <a:p>
            <a:pPr marL="285750" lvl="0" indent="-285750" algn="l" rtl="0">
              <a:spcBef>
                <a:spcPts val="0"/>
              </a:spcBef>
              <a:spcAft>
                <a:spcPts val="0"/>
              </a:spcAft>
              <a:buFont typeface="Wingdings" panose="05000000000000000000" pitchFamily="2" charset="2"/>
              <a:buChar char="v"/>
            </a:pPr>
            <a:r>
              <a:rPr lang="en-US" sz="1100" dirty="0" err="1">
                <a:solidFill>
                  <a:schemeClr val="dk1"/>
                </a:solidFill>
                <a:highlight>
                  <a:srgbClr val="FFFF00"/>
                </a:highlight>
                <a:latin typeface="Raleway"/>
                <a:ea typeface="Raleway"/>
                <a:cs typeface="Raleway"/>
                <a:sym typeface="Raleway"/>
              </a:rPr>
              <a:t>java.awt</a:t>
            </a:r>
            <a:r>
              <a:rPr lang="en-US" sz="1100" dirty="0">
                <a:solidFill>
                  <a:schemeClr val="dk1"/>
                </a:solidFill>
                <a:highlight>
                  <a:srgbClr val="FFFF00"/>
                </a:highlight>
                <a:latin typeface="Raleway"/>
                <a:ea typeface="Raleway"/>
                <a:cs typeface="Raleway"/>
                <a:sym typeface="Raleway"/>
              </a:rPr>
              <a:t>.*:</a:t>
            </a:r>
          </a:p>
          <a:p>
            <a:pPr marL="285750" lvl="0" indent="-285750" algn="l" rtl="0">
              <a:spcBef>
                <a:spcPts val="0"/>
              </a:spcBef>
              <a:spcAft>
                <a:spcPts val="0"/>
              </a:spcAft>
              <a:buFont typeface="Arial" panose="020B0604020202020204" pitchFamily="34" charset="0"/>
              <a:buChar char="•"/>
            </a:pPr>
            <a:r>
              <a:rPr lang="en-US" sz="1100" dirty="0">
                <a:solidFill>
                  <a:schemeClr val="dk1"/>
                </a:solidFill>
                <a:latin typeface="Raleway"/>
                <a:ea typeface="Raleway"/>
                <a:cs typeface="Raleway"/>
                <a:sym typeface="Raleway"/>
              </a:rPr>
              <a:t>Dimension: A class encapsulating the width and height of a component.</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BorderLayout</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GridLayout</a:t>
            </a:r>
            <a:r>
              <a:rPr lang="en-US" sz="1100" dirty="0">
                <a:solidFill>
                  <a:schemeClr val="dk1"/>
                </a:solidFill>
                <a:latin typeface="Raleway"/>
                <a:ea typeface="Raleway"/>
                <a:cs typeface="Raleway"/>
                <a:sym typeface="Raleway"/>
              </a:rPr>
              <a:t>: Layout managers that control the size and position of components.</a:t>
            </a:r>
          </a:p>
          <a:p>
            <a:pPr marL="285750" lvl="0" indent="-285750" algn="l" rtl="0">
              <a:spcBef>
                <a:spcPts val="0"/>
              </a:spcBef>
              <a:spcAft>
                <a:spcPts val="0"/>
              </a:spcAft>
              <a:buFont typeface="Arial" panose="020B0604020202020204" pitchFamily="34" charset="0"/>
              <a:buChar char="•"/>
            </a:pPr>
            <a:r>
              <a:rPr lang="en-US" sz="1100" dirty="0">
                <a:solidFill>
                  <a:schemeClr val="dk1"/>
                </a:solidFill>
                <a:latin typeface="Raleway"/>
                <a:ea typeface="Raleway"/>
                <a:cs typeface="Raleway"/>
                <a:sym typeface="Raleway"/>
              </a:rPr>
              <a:t>Component: An abstract base class for all AWT components.</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ImageIcon</a:t>
            </a:r>
            <a:r>
              <a:rPr lang="en-US" sz="1100" dirty="0">
                <a:solidFill>
                  <a:schemeClr val="dk1"/>
                </a:solidFill>
                <a:latin typeface="Raleway"/>
                <a:ea typeface="Raleway"/>
                <a:cs typeface="Raleway"/>
                <a:sym typeface="Raleway"/>
              </a:rPr>
              <a:t>: An implementation of the Icon interface that paints icons from images.</a:t>
            </a:r>
          </a:p>
          <a:p>
            <a:pPr lvl="0" algn="l" rtl="0">
              <a:spcBef>
                <a:spcPts val="0"/>
              </a:spcBef>
              <a:spcAft>
                <a:spcPts val="0"/>
              </a:spcAft>
            </a:pPr>
            <a:endParaRPr lang="en-US" sz="1100" dirty="0">
              <a:solidFill>
                <a:schemeClr val="dk1"/>
              </a:solidFill>
              <a:latin typeface="Raleway"/>
              <a:ea typeface="Raleway"/>
              <a:cs typeface="Raleway"/>
              <a:sym typeface="Raleway"/>
            </a:endParaRPr>
          </a:p>
          <a:p>
            <a:pPr marL="285750" lvl="0" indent="-285750" algn="l" rtl="0">
              <a:spcBef>
                <a:spcPts val="0"/>
              </a:spcBef>
              <a:spcAft>
                <a:spcPts val="0"/>
              </a:spcAft>
              <a:buFont typeface="Wingdings" panose="05000000000000000000" pitchFamily="2" charset="2"/>
              <a:buChar char="v"/>
            </a:pPr>
            <a:r>
              <a:rPr lang="en-US" sz="1100" dirty="0" err="1">
                <a:solidFill>
                  <a:schemeClr val="dk1"/>
                </a:solidFill>
                <a:highlight>
                  <a:srgbClr val="FFFF00"/>
                </a:highlight>
                <a:latin typeface="Raleway"/>
                <a:ea typeface="Raleway"/>
                <a:cs typeface="Raleway"/>
                <a:sym typeface="Raleway"/>
              </a:rPr>
              <a:t>java.awt.event</a:t>
            </a:r>
            <a:r>
              <a:rPr lang="en-US" sz="1100" dirty="0">
                <a:solidFill>
                  <a:schemeClr val="dk1"/>
                </a:solidFill>
                <a:highlight>
                  <a:srgbClr val="FFFF00"/>
                </a:highlight>
                <a:latin typeface="Raleway"/>
                <a:ea typeface="Raleway"/>
                <a:cs typeface="Raleway"/>
                <a:sym typeface="Raleway"/>
              </a:rPr>
              <a:t>.*:</a:t>
            </a:r>
          </a:p>
          <a:p>
            <a:pPr marL="285750" lvl="0" indent="-285750" algn="l" rtl="0">
              <a:spcBef>
                <a:spcPts val="0"/>
              </a:spcBef>
              <a:spcAft>
                <a:spcPts val="0"/>
              </a:spcAft>
              <a:buFont typeface="Arial" panose="020B0604020202020204" pitchFamily="34" charset="0"/>
              <a:buChar char="•"/>
            </a:pPr>
            <a:r>
              <a:rPr lang="en-US" sz="1100" dirty="0">
                <a:solidFill>
                  <a:schemeClr val="dk1"/>
                </a:solidFill>
                <a:latin typeface="Raleway"/>
                <a:ea typeface="Raleway"/>
                <a:cs typeface="Raleway"/>
                <a:sym typeface="Raleway"/>
              </a:rPr>
              <a:t>ActionListener, </a:t>
            </a:r>
            <a:r>
              <a:rPr lang="en-US" sz="1100" dirty="0" err="1">
                <a:solidFill>
                  <a:schemeClr val="dk1"/>
                </a:solidFill>
                <a:latin typeface="Raleway"/>
                <a:ea typeface="Raleway"/>
                <a:cs typeface="Raleway"/>
                <a:sym typeface="Raleway"/>
              </a:rPr>
              <a:t>ItemListener</a:t>
            </a:r>
            <a:r>
              <a:rPr lang="en-US" sz="1100" dirty="0">
                <a:solidFill>
                  <a:schemeClr val="dk1"/>
                </a:solidFill>
                <a:latin typeface="Raleway"/>
                <a:ea typeface="Raleway"/>
                <a:cs typeface="Raleway"/>
                <a:sym typeface="Raleway"/>
              </a:rPr>
              <a:t>: Interfaces for receiving action and item events.</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ActionEvent</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ItemEvent</a:t>
            </a:r>
            <a:r>
              <a:rPr lang="en-US" sz="1100" dirty="0">
                <a:solidFill>
                  <a:schemeClr val="dk1"/>
                </a:solidFill>
                <a:latin typeface="Raleway"/>
                <a:ea typeface="Raleway"/>
                <a:cs typeface="Raleway"/>
                <a:sym typeface="Raleway"/>
              </a:rPr>
              <a:t>: Event classes for actions performed by the user.</a:t>
            </a:r>
          </a:p>
          <a:p>
            <a:pPr marL="285750" lvl="0" indent="-285750" algn="l" rtl="0">
              <a:spcBef>
                <a:spcPts val="0"/>
              </a:spcBef>
              <a:spcAft>
                <a:spcPts val="0"/>
              </a:spcAft>
              <a:buFont typeface="Arial" panose="020B0604020202020204" pitchFamily="34" charset="0"/>
              <a:buChar char="•"/>
            </a:pPr>
            <a:r>
              <a:rPr lang="en-US" sz="1100" dirty="0" err="1">
                <a:solidFill>
                  <a:schemeClr val="dk1"/>
                </a:solidFill>
                <a:latin typeface="Raleway"/>
                <a:ea typeface="Raleway"/>
                <a:cs typeface="Raleway"/>
                <a:sym typeface="Raleway"/>
              </a:rPr>
              <a:t>WindowAdapter</a:t>
            </a:r>
            <a:r>
              <a:rPr lang="en-US" sz="1100" dirty="0">
                <a:solidFill>
                  <a:schemeClr val="dk1"/>
                </a:solidFill>
                <a:latin typeface="Raleway"/>
                <a:ea typeface="Raleway"/>
                <a:cs typeface="Raleway"/>
                <a:sym typeface="Raleway"/>
              </a:rPr>
              <a:t>, </a:t>
            </a:r>
            <a:r>
              <a:rPr lang="en-US" sz="1100" dirty="0" err="1">
                <a:solidFill>
                  <a:schemeClr val="dk1"/>
                </a:solidFill>
                <a:latin typeface="Raleway"/>
                <a:ea typeface="Raleway"/>
                <a:cs typeface="Raleway"/>
                <a:sym typeface="Raleway"/>
              </a:rPr>
              <a:t>WindowEvent</a:t>
            </a:r>
            <a:r>
              <a:rPr lang="en-US" sz="1100" dirty="0">
                <a:solidFill>
                  <a:schemeClr val="dk1"/>
                </a:solidFill>
                <a:latin typeface="Raleway"/>
                <a:ea typeface="Raleway"/>
                <a:cs typeface="Raleway"/>
                <a:sym typeface="Raleway"/>
              </a:rPr>
              <a:t>: Used for receiving window events.</a:t>
            </a:r>
            <a:endParaRPr lang="en-IN" sz="11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69577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 </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505844" y="1048802"/>
            <a:ext cx="7704000" cy="3436637"/>
          </a:xfrm>
          <a:prstGeom prst="rect">
            <a:avLst/>
          </a:prstGeom>
          <a:noFill/>
          <a:ln>
            <a:noFill/>
          </a:ln>
        </p:spPr>
        <p:txBody>
          <a:bodyPr spcFirstLastPara="1" wrap="square" lIns="91425" tIns="91425" rIns="0" bIns="91425" anchor="t" anchorCtr="0">
            <a:noAutofit/>
          </a:bodyPr>
          <a:lstStyle/>
          <a:p>
            <a:pPr lvl="0" algn="l" rtl="0">
              <a:spcBef>
                <a:spcPts val="0"/>
              </a:spcBef>
              <a:spcAft>
                <a:spcPts val="0"/>
              </a:spcAft>
            </a:pPr>
            <a:r>
              <a:rPr lang="en-US" dirty="0">
                <a:solidFill>
                  <a:schemeClr val="dk1"/>
                </a:solidFill>
                <a:latin typeface="Raleway"/>
                <a:ea typeface="Raleway"/>
                <a:cs typeface="Raleway"/>
                <a:sym typeface="Raleway"/>
              </a:rPr>
              <a:t>We used JUnit framework for testing our software. JUnit provides a simple and effective way to write and run repeatable tests. It is an open-source framework, primarily used to test the individual units of source code, ensuring that each unit performs as expected.</a:t>
            </a:r>
          </a:p>
          <a:p>
            <a:pPr lvl="0" algn="l" rtl="0">
              <a:spcBef>
                <a:spcPts val="0"/>
              </a:spcBef>
              <a:spcAft>
                <a:spcPts val="0"/>
              </a:spcAft>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Raleway"/>
                <a:ea typeface="Raleway"/>
                <a:cs typeface="Raleway"/>
                <a:sym typeface="Raleway"/>
              </a:rPr>
              <a:t>We have used </a:t>
            </a:r>
            <a:r>
              <a:rPr lang="en-US" dirty="0">
                <a:solidFill>
                  <a:schemeClr val="dk1"/>
                </a:solidFill>
                <a:highlight>
                  <a:srgbClr val="FFFF00"/>
                </a:highlight>
                <a:latin typeface="Raleway"/>
                <a:ea typeface="Raleway"/>
                <a:cs typeface="Raleway"/>
                <a:sym typeface="Raleway"/>
              </a:rPr>
              <a:t>‘@Test’</a:t>
            </a:r>
            <a:r>
              <a:rPr lang="en-US" dirty="0">
                <a:solidFill>
                  <a:schemeClr val="dk1"/>
                </a:solidFill>
                <a:latin typeface="Raleway"/>
                <a:ea typeface="Raleway"/>
                <a:cs typeface="Raleway"/>
                <a:sym typeface="Raleway"/>
              </a:rPr>
              <a:t> annotation to identify methods that contain tests and other important information. This annotations particularly marks a method as a test method.</a:t>
            </a:r>
          </a:p>
          <a:p>
            <a:pPr marL="285750" lvl="0" indent="-285750" algn="l" rtl="0">
              <a:spcBef>
                <a:spcPts val="0"/>
              </a:spcBef>
              <a:spcAft>
                <a:spcPts val="0"/>
              </a:spcAft>
              <a:buFont typeface="Arial" panose="020B0604020202020204" pitchFamily="34" charset="0"/>
              <a:buChar char="•"/>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Raleway"/>
                <a:ea typeface="Raleway"/>
                <a:cs typeface="Raleway"/>
                <a:sym typeface="Raleway"/>
              </a:rPr>
              <a:t>JUnit provides a set of assertion methods to check expected results against actual results. Assert statements that we used fir testing our software: </a:t>
            </a:r>
          </a:p>
          <a:p>
            <a:pPr marL="285750" lvl="4" indent="-285750">
              <a:buFont typeface="Wingdings" panose="05000000000000000000" pitchFamily="2" charset="2"/>
              <a:buChar char="v"/>
            </a:pPr>
            <a:r>
              <a:rPr lang="en-US" dirty="0" err="1">
                <a:solidFill>
                  <a:schemeClr val="dk1"/>
                </a:solidFill>
                <a:highlight>
                  <a:srgbClr val="FFFF00"/>
                </a:highlight>
                <a:latin typeface="Raleway"/>
                <a:ea typeface="Raleway"/>
                <a:cs typeface="Raleway"/>
                <a:sym typeface="Raleway"/>
              </a:rPr>
              <a:t>assertEquals</a:t>
            </a:r>
            <a:r>
              <a:rPr lang="en-US" dirty="0">
                <a:solidFill>
                  <a:schemeClr val="dk1"/>
                </a:solidFill>
                <a:highlight>
                  <a:srgbClr val="FFFF00"/>
                </a:highlight>
                <a:latin typeface="Raleway"/>
                <a:ea typeface="Raleway"/>
                <a:cs typeface="Raleway"/>
                <a:sym typeface="Raleway"/>
              </a:rPr>
              <a:t>(expected, actual)</a:t>
            </a:r>
            <a:r>
              <a:rPr lang="en-US" dirty="0">
                <a:solidFill>
                  <a:schemeClr val="dk1"/>
                </a:solidFill>
                <a:latin typeface="Raleway"/>
                <a:ea typeface="Raleway"/>
                <a:cs typeface="Raleway"/>
                <a:sym typeface="Raleway"/>
              </a:rPr>
              <a:t>: Checks if two values are equal.</a:t>
            </a:r>
          </a:p>
          <a:p>
            <a:pPr marL="285750" lvl="6" indent="-285750">
              <a:buFont typeface="Wingdings" panose="05000000000000000000" pitchFamily="2" charset="2"/>
              <a:buChar char="v"/>
            </a:pPr>
            <a:r>
              <a:rPr lang="en-US" dirty="0" err="1">
                <a:solidFill>
                  <a:schemeClr val="dk1"/>
                </a:solidFill>
                <a:highlight>
                  <a:srgbClr val="FFFF00"/>
                </a:highlight>
                <a:latin typeface="Raleway"/>
                <a:ea typeface="Raleway"/>
                <a:cs typeface="Raleway"/>
                <a:sym typeface="Raleway"/>
              </a:rPr>
              <a:t>assertTrue</a:t>
            </a:r>
            <a:r>
              <a:rPr lang="en-US" dirty="0">
                <a:solidFill>
                  <a:schemeClr val="dk1"/>
                </a:solidFill>
                <a:highlight>
                  <a:srgbClr val="FFFF00"/>
                </a:highlight>
                <a:latin typeface="Raleway"/>
                <a:ea typeface="Raleway"/>
                <a:cs typeface="Raleway"/>
                <a:sym typeface="Raleway"/>
              </a:rPr>
              <a:t>(condition)</a:t>
            </a:r>
            <a:r>
              <a:rPr lang="en-US" dirty="0">
                <a:solidFill>
                  <a:schemeClr val="dk1"/>
                </a:solidFill>
                <a:latin typeface="Raleway"/>
                <a:ea typeface="Raleway"/>
                <a:cs typeface="Raleway"/>
                <a:sym typeface="Raleway"/>
              </a:rPr>
              <a:t>: Checks if a condition is true.</a:t>
            </a:r>
          </a:p>
          <a:p>
            <a:pPr marL="285750" lvl="6" indent="-285750">
              <a:buFont typeface="Wingdings" panose="05000000000000000000" pitchFamily="2" charset="2"/>
              <a:buChar char="v"/>
            </a:pPr>
            <a:r>
              <a:rPr lang="en-US" dirty="0" err="1">
                <a:solidFill>
                  <a:schemeClr val="dk1"/>
                </a:solidFill>
                <a:highlight>
                  <a:srgbClr val="FFFF00"/>
                </a:highlight>
                <a:latin typeface="Raleway"/>
                <a:ea typeface="Raleway"/>
                <a:cs typeface="Raleway"/>
                <a:sym typeface="Raleway"/>
              </a:rPr>
              <a:t>assertFalse</a:t>
            </a:r>
            <a:r>
              <a:rPr lang="en-US" dirty="0">
                <a:solidFill>
                  <a:schemeClr val="dk1"/>
                </a:solidFill>
                <a:highlight>
                  <a:srgbClr val="FFFF00"/>
                </a:highlight>
                <a:latin typeface="Raleway"/>
                <a:ea typeface="Raleway"/>
                <a:cs typeface="Raleway"/>
                <a:sym typeface="Raleway"/>
              </a:rPr>
              <a:t>(condition)</a:t>
            </a:r>
            <a:r>
              <a:rPr lang="en-US" dirty="0">
                <a:solidFill>
                  <a:schemeClr val="dk1"/>
                </a:solidFill>
                <a:latin typeface="Raleway"/>
                <a:ea typeface="Raleway"/>
                <a:cs typeface="Raleway"/>
                <a:sym typeface="Raleway"/>
              </a:rPr>
              <a:t>: Checks if a condition is false.</a:t>
            </a:r>
          </a:p>
          <a:p>
            <a:pPr lvl="0" algn="l" rtl="0">
              <a:spcBef>
                <a:spcPts val="0"/>
              </a:spcBef>
              <a:spcAft>
                <a:spcPts val="0"/>
              </a:spcAft>
            </a:pPr>
            <a:endParaRPr lang="en-IN"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118670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54;p29">
            <a:extLst>
              <a:ext uri="{FF2B5EF4-FFF2-40B4-BE49-F238E27FC236}">
                <a16:creationId xmlns:a16="http://schemas.microsoft.com/office/drawing/2014/main" id="{3ECE8B5C-DC47-3790-F85F-5073F49DA756}"/>
              </a:ext>
            </a:extLst>
          </p:cNvPr>
          <p:cNvSpPr txBox="1"/>
          <p:nvPr/>
        </p:nvSpPr>
        <p:spPr>
          <a:xfrm>
            <a:off x="633450" y="486664"/>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endParaRPr lang="en-IN" sz="1100" dirty="0">
              <a:solidFill>
                <a:schemeClr val="dk1"/>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C5D3DA19-7EB9-A980-E0AC-0A2690C094D9}"/>
              </a:ext>
            </a:extLst>
          </p:cNvPr>
          <p:cNvPicPr>
            <a:picLocks noChangeAspect="1"/>
          </p:cNvPicPr>
          <p:nvPr/>
        </p:nvPicPr>
        <p:blipFill>
          <a:blip r:embed="rId2"/>
          <a:stretch>
            <a:fillRect/>
          </a:stretch>
        </p:blipFill>
        <p:spPr>
          <a:xfrm>
            <a:off x="62238" y="0"/>
            <a:ext cx="9019524" cy="5143500"/>
          </a:xfrm>
          <a:prstGeom prst="rect">
            <a:avLst/>
          </a:prstGeom>
        </p:spPr>
      </p:pic>
    </p:spTree>
    <p:extLst>
      <p:ext uri="{BB962C8B-B14F-4D97-AF65-F5344CB8AC3E}">
        <p14:creationId xmlns:p14="http://schemas.microsoft.com/office/powerpoint/2010/main" val="3071373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654216" y="967618"/>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most experience was gained in computer game-playing agent design.</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ideal algorithm for success may be beyond current technological capabilities.</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Alternative algorithms can still create an engaging playing experience.</a:t>
            </a:r>
          </a:p>
          <a:p>
            <a:pPr marL="285750" lvl="0" indent="-285750" algn="l" rtl="0">
              <a:spcBef>
                <a:spcPts val="0"/>
              </a:spcBef>
              <a:spcAft>
                <a:spcPts val="0"/>
              </a:spcAft>
              <a:buFont typeface="Arial" panose="020B0604020202020204" pitchFamily="34" charset="0"/>
              <a:buChar char="•"/>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 crucial game design concept is that players prefer games where they have a chance to win.</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A perfect algorithm that always wins could reduce human interest in the game.</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main task of the project was to create comprehensive documentation.</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documentation included requirements, software design, and testing documents.</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These formal documents were essential for a structured and thorough development process.</a:t>
            </a:r>
          </a:p>
          <a:p>
            <a:pPr lvl="0" algn="l" rtl="0">
              <a:spcBef>
                <a:spcPts val="0"/>
              </a:spcBef>
              <a:spcAft>
                <a:spcPts val="0"/>
              </a:spcAft>
            </a:pPr>
            <a:endParaRPr lang="en-US" sz="1200"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sz="1200" b="1" dirty="0">
                <a:solidFill>
                  <a:schemeClr val="dk1"/>
                </a:solidFill>
                <a:latin typeface="Raleway"/>
                <a:ea typeface="Raleway"/>
                <a:cs typeface="Raleway"/>
                <a:sym typeface="Raleway"/>
              </a:rPr>
              <a:t>The documentation facilitated effective communication and project management.</a:t>
            </a:r>
            <a:endParaRPr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317420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54;p29">
            <a:extLst>
              <a:ext uri="{FF2B5EF4-FFF2-40B4-BE49-F238E27FC236}">
                <a16:creationId xmlns:a16="http://schemas.microsoft.com/office/drawing/2014/main" id="{3ECE8B5C-DC47-3790-F85F-5073F49DA756}"/>
              </a:ext>
            </a:extLst>
          </p:cNvPr>
          <p:cNvSpPr txBox="1"/>
          <p:nvPr/>
        </p:nvSpPr>
        <p:spPr>
          <a:xfrm>
            <a:off x="654216" y="701332"/>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solidFill>
                  <a:schemeClr val="dk1"/>
                </a:solidFill>
                <a:latin typeface="Raleway"/>
                <a:ea typeface="Raleway"/>
                <a:cs typeface="Raleway"/>
                <a:sym typeface="Raleway"/>
              </a:rPr>
              <a:t>References: </a:t>
            </a:r>
          </a:p>
          <a:p>
            <a:pPr marL="171450" lvl="0" indent="-171450" algn="l" rtl="0">
              <a:spcBef>
                <a:spcPts val="0"/>
              </a:spcBef>
              <a:spcAft>
                <a:spcPts val="0"/>
              </a:spcAft>
              <a:buFont typeface="Wingdings" panose="05000000000000000000" pitchFamily="2" charset="2"/>
              <a:buChar char="§"/>
            </a:pPr>
            <a:r>
              <a:rPr lang="en-US" sz="1200" dirty="0">
                <a:solidFill>
                  <a:schemeClr val="dk1"/>
                </a:solidFill>
                <a:latin typeface="Raleway"/>
                <a:ea typeface="Raleway"/>
                <a:cs typeface="Raleway"/>
                <a:sym typeface="Raleway"/>
                <a:hlinkClick r:id="rId2"/>
              </a:rPr>
              <a:t>https://0xadada.pub/2003/12/15/connect-four-playing-ai-agent/</a:t>
            </a:r>
            <a:endParaRPr lang="en-US" sz="1200" dirty="0">
              <a:solidFill>
                <a:schemeClr val="dk1"/>
              </a:solidFill>
              <a:latin typeface="Raleway"/>
              <a:ea typeface="Raleway"/>
              <a:cs typeface="Raleway"/>
              <a:sym typeface="Raleway"/>
            </a:endParaRPr>
          </a:p>
          <a:p>
            <a:pPr marL="171450" lvl="0" indent="-171450" algn="l" rtl="0">
              <a:spcBef>
                <a:spcPts val="0"/>
              </a:spcBef>
              <a:spcAft>
                <a:spcPts val="0"/>
              </a:spcAft>
              <a:buFont typeface="Wingdings" panose="05000000000000000000" pitchFamily="2" charset="2"/>
              <a:buChar char="§"/>
            </a:pPr>
            <a:r>
              <a:rPr lang="en-US" sz="1200" dirty="0">
                <a:solidFill>
                  <a:schemeClr val="dk1"/>
                </a:solidFill>
                <a:latin typeface="Raleway"/>
                <a:ea typeface="Raleway"/>
                <a:cs typeface="Raleway"/>
                <a:sym typeface="Raleway"/>
              </a:rPr>
              <a:t>https://github.com/0xadada/smart-connect-four</a:t>
            </a:r>
          </a:p>
          <a:p>
            <a:pPr marL="285750" lvl="0" indent="-285750" algn="l" rtl="0">
              <a:spcBef>
                <a:spcPts val="0"/>
              </a:spcBef>
              <a:spcAft>
                <a:spcPts val="0"/>
              </a:spcAft>
              <a:buFont typeface="Arial" panose="020B0604020202020204" pitchFamily="34" charset="0"/>
              <a:buChar char="•"/>
            </a:pPr>
            <a:endParaRPr lang="en-US" sz="1200" dirty="0">
              <a:solidFill>
                <a:schemeClr val="dk1"/>
              </a:solidFill>
              <a:latin typeface="Raleway"/>
              <a:ea typeface="Raleway"/>
              <a:cs typeface="Raleway"/>
              <a:sym typeface="Raleway"/>
            </a:endParaRPr>
          </a:p>
          <a:p>
            <a:pPr lvl="0" algn="l" rtl="0">
              <a:spcBef>
                <a:spcPts val="0"/>
              </a:spcBef>
              <a:spcAft>
                <a:spcPts val="0"/>
              </a:spcAft>
            </a:pPr>
            <a:endParaRPr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3"/>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3"/>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3"/>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3"/>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4"/>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4"/>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4"/>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4"/>
          <a:stretch>
            <a:fillRect/>
          </a:stretch>
        </p:blipFill>
        <p:spPr>
          <a:xfrm>
            <a:off x="1913332" y="4507838"/>
            <a:ext cx="350144" cy="350144"/>
          </a:xfrm>
          <a:prstGeom prst="rect">
            <a:avLst/>
          </a:prstGeom>
        </p:spPr>
      </p:pic>
      <p:sp>
        <p:nvSpPr>
          <p:cNvPr id="2" name="Google Shape;352;p29">
            <a:extLst>
              <a:ext uri="{FF2B5EF4-FFF2-40B4-BE49-F238E27FC236}">
                <a16:creationId xmlns:a16="http://schemas.microsoft.com/office/drawing/2014/main" id="{542DCE3C-183E-8364-21AD-85722856EF11}"/>
              </a:ext>
            </a:extLst>
          </p:cNvPr>
          <p:cNvSpPr txBox="1">
            <a:spLocks noGrp="1"/>
          </p:cNvSpPr>
          <p:nvPr>
            <p:ph type="title"/>
          </p:nvPr>
        </p:nvSpPr>
        <p:spPr>
          <a:xfrm>
            <a:off x="720000" y="2167611"/>
            <a:ext cx="7704000" cy="8082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 dirty="0">
                <a:solidFill>
                  <a:schemeClr val="tx1"/>
                </a:solidFill>
              </a:rPr>
              <a:t>You</a:t>
            </a:r>
            <a:endParaRPr dirty="0"/>
          </a:p>
        </p:txBody>
      </p:sp>
    </p:spTree>
    <p:extLst>
      <p:ext uri="{BB962C8B-B14F-4D97-AF65-F5344CB8AC3E}">
        <p14:creationId xmlns:p14="http://schemas.microsoft.com/office/powerpoint/2010/main" val="77729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graphicFrame>
        <p:nvGraphicFramePr>
          <p:cNvPr id="5" name="Google Shape;353;p29">
            <a:extLst>
              <a:ext uri="{FF2B5EF4-FFF2-40B4-BE49-F238E27FC236}">
                <a16:creationId xmlns:a16="http://schemas.microsoft.com/office/drawing/2014/main" id="{019ED4CD-3F64-3E60-2480-00E5EC241F6A}"/>
              </a:ext>
            </a:extLst>
          </p:cNvPr>
          <p:cNvGraphicFramePr/>
          <p:nvPr>
            <p:extLst>
              <p:ext uri="{D42A27DB-BD31-4B8C-83A1-F6EECF244321}">
                <p14:modId xmlns:p14="http://schemas.microsoft.com/office/powerpoint/2010/main" val="3795472972"/>
              </p:ext>
            </p:extLst>
          </p:nvPr>
        </p:nvGraphicFramePr>
        <p:xfrm>
          <a:off x="720000" y="1792988"/>
          <a:ext cx="7704000" cy="2169150"/>
        </p:xfrm>
        <a:graphic>
          <a:graphicData uri="http://schemas.openxmlformats.org/drawingml/2006/table">
            <a:tbl>
              <a:tblPr>
                <a:noFill/>
                <a:tableStyleId>{92F17D4D-BF2C-40FC-90FD-9EA32E76B6B1}</a:tableStyleId>
              </a:tblPr>
              <a:tblGrid>
                <a:gridCol w="2458325">
                  <a:extLst>
                    <a:ext uri="{9D8B030D-6E8A-4147-A177-3AD203B41FA5}">
                      <a16:colId xmlns:a16="http://schemas.microsoft.com/office/drawing/2014/main" val="20000"/>
                    </a:ext>
                  </a:extLst>
                </a:gridCol>
                <a:gridCol w="524567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Gaol</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To discuss the goal of our task.</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PEAS Description</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b="0" dirty="0">
                          <a:solidFill>
                            <a:schemeClr val="dk1"/>
                          </a:solidFill>
                          <a:latin typeface="Raleway"/>
                          <a:ea typeface="Raleway"/>
                          <a:cs typeface="Raleway"/>
                          <a:sym typeface="Raleway"/>
                        </a:rPr>
                        <a:t>PEAS (Performance measures, Environment, Actuators, and Sensors)  of our task.</a:t>
                      </a:r>
                      <a:endParaRPr sz="1000" b="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Rules of the game</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Basic rules of the connect 4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Game Complexity</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Raleway"/>
                          <a:ea typeface="Raleway"/>
                          <a:cs typeface="Raleway"/>
                          <a:sym typeface="Raleway"/>
                        </a:rPr>
                        <a:t>Dsicusing Complexity of the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none" dirty="0">
                          <a:solidFill>
                            <a:schemeClr val="lt1"/>
                          </a:solidFill>
                          <a:latin typeface="Raleway"/>
                          <a:ea typeface="Raleway"/>
                          <a:cs typeface="Raleway"/>
                          <a:sym typeface="Raleway"/>
                        </a:rPr>
                        <a:t>Interface Overview</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dirty="0">
                          <a:solidFill>
                            <a:schemeClr val="dk1"/>
                          </a:solidFill>
                          <a:latin typeface="Raleway"/>
                          <a:ea typeface="Raleway"/>
                          <a:cs typeface="Raleway"/>
                          <a:sym typeface="Raleway"/>
                        </a:rPr>
                        <a:t>Discusing interface of the game.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dirty="0">
                          <a:solidFill>
                            <a:schemeClr val="lt1"/>
                          </a:solidFill>
                          <a:latin typeface="Raleway"/>
                          <a:ea typeface="Raleway"/>
                          <a:cs typeface="Raleway"/>
                          <a:sym typeface="Raleway"/>
                        </a:rPr>
                        <a:t>Conlusion </a:t>
                      </a:r>
                      <a:endParaRPr sz="1100" b="1"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Raleway"/>
                          <a:ea typeface="Raleway"/>
                          <a:cs typeface="Raleway"/>
                          <a:sym typeface="Raleway"/>
                        </a:rPr>
                        <a:t>Conclusion along with refences used.</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15090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720000" y="1758568"/>
            <a:ext cx="7704000" cy="2939907"/>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US" dirty="0">
                <a:solidFill>
                  <a:schemeClr val="dk1"/>
                </a:solidFill>
                <a:latin typeface="Raleway"/>
                <a:ea typeface="Raleway"/>
                <a:cs typeface="Raleway"/>
                <a:sym typeface="Raleway"/>
              </a:rPr>
              <a:t>The goal of this task was to create an agent to play the game Connect Four. The rules for the game were taken from the classic game of Connect Four. However, the environment and the agent program was created from scratch. On the surface the program functions as a simple Connect Four game playable between two human players. In order to make an appropriate agent design, the task environment must first be identified and described.</a:t>
            </a:r>
          </a:p>
          <a:p>
            <a:pPr marL="0" lvl="0" indent="0" algn="l" rtl="0">
              <a:spcBef>
                <a:spcPts val="0"/>
              </a:spcBef>
              <a:spcAft>
                <a:spcPts val="0"/>
              </a:spcAft>
              <a:buNone/>
            </a:pPr>
            <a:r>
              <a:rPr lang="en-US" dirty="0">
                <a:solidFill>
                  <a:schemeClr val="dk1"/>
                </a:solidFill>
                <a:latin typeface="Raleway"/>
                <a:ea typeface="Raleway"/>
                <a:cs typeface="Raleway"/>
                <a:sym typeface="Raleway"/>
              </a:rPr>
              <a:t>We have used </a:t>
            </a:r>
            <a:r>
              <a:rPr lang="en-US" b="1" dirty="0">
                <a:solidFill>
                  <a:schemeClr val="dk1"/>
                </a:solidFill>
                <a:latin typeface="Raleway"/>
                <a:ea typeface="Raleway"/>
                <a:cs typeface="Raleway"/>
                <a:sym typeface="Raleway"/>
              </a:rPr>
              <a:t>PEAS (Performance measures, Environment, Actuators, and Sensors) </a:t>
            </a:r>
            <a:r>
              <a:rPr lang="en-US" dirty="0">
                <a:solidFill>
                  <a:schemeClr val="dk1"/>
                </a:solidFill>
                <a:latin typeface="Raleway"/>
                <a:ea typeface="Raleway"/>
                <a:cs typeface="Raleway"/>
                <a:sym typeface="Raleway"/>
              </a:rPr>
              <a:t>description concept to describe this task environment. The task environment can be further categorized by several other factors, such as observability, number of agents, etc.</a:t>
            </a:r>
          </a:p>
          <a:p>
            <a:pPr marL="0" lvl="0" indent="0" algn="l" rtl="0">
              <a:spcBef>
                <a:spcPts val="0"/>
              </a:spcBef>
              <a:spcAft>
                <a:spcPts val="0"/>
              </a:spcAft>
              <a:buNone/>
            </a:pPr>
            <a:endParaRPr lang="en-US" dirty="0">
              <a:solidFill>
                <a:schemeClr val="dk1"/>
              </a:solidFill>
              <a:latin typeface="Raleway"/>
              <a:ea typeface="Raleway"/>
              <a:cs typeface="Raleway"/>
              <a:sym typeface="Raleway"/>
            </a:endParaRPr>
          </a:p>
          <a:p>
            <a:pPr marL="0" lvl="0" indent="0" algn="l" rtl="0">
              <a:spcBef>
                <a:spcPts val="0"/>
              </a:spcBef>
              <a:spcAft>
                <a:spcPts val="0"/>
              </a:spcAft>
              <a:buNone/>
            </a:pPr>
            <a:endParaRPr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48811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PEAS Description</a:t>
            </a:r>
            <a:endParaRPr dirty="0"/>
          </a:p>
        </p:txBody>
      </p:sp>
      <p:graphicFrame>
        <p:nvGraphicFramePr>
          <p:cNvPr id="5" name="Google Shape;353;p29">
            <a:extLst>
              <a:ext uri="{FF2B5EF4-FFF2-40B4-BE49-F238E27FC236}">
                <a16:creationId xmlns:a16="http://schemas.microsoft.com/office/drawing/2014/main" id="{019ED4CD-3F64-3E60-2480-00E5EC241F6A}"/>
              </a:ext>
            </a:extLst>
          </p:cNvPr>
          <p:cNvGraphicFramePr/>
          <p:nvPr>
            <p:extLst>
              <p:ext uri="{D42A27DB-BD31-4B8C-83A1-F6EECF244321}">
                <p14:modId xmlns:p14="http://schemas.microsoft.com/office/powerpoint/2010/main" val="2656315530"/>
              </p:ext>
            </p:extLst>
          </p:nvPr>
        </p:nvGraphicFramePr>
        <p:xfrm>
          <a:off x="720000" y="1856892"/>
          <a:ext cx="7704000" cy="1807625"/>
        </p:xfrm>
        <a:graphic>
          <a:graphicData uri="http://schemas.openxmlformats.org/drawingml/2006/table">
            <a:tbl>
              <a:tblPr>
                <a:noFill/>
                <a:tableStyleId>{92F17D4D-BF2C-40FC-90FD-9EA32E76B6B1}</a:tableStyleId>
              </a:tblPr>
              <a:tblGrid>
                <a:gridCol w="2458325">
                  <a:extLst>
                    <a:ext uri="{9D8B030D-6E8A-4147-A177-3AD203B41FA5}">
                      <a16:colId xmlns:a16="http://schemas.microsoft.com/office/drawing/2014/main" val="20000"/>
                    </a:ext>
                  </a:extLst>
                </a:gridCol>
                <a:gridCol w="5245675">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r>
                        <a:rPr lang="en-IN" sz="1100" b="1" u="none" dirty="0">
                          <a:solidFill>
                            <a:schemeClr val="lt1"/>
                          </a:solidFill>
                          <a:latin typeface="Raleway"/>
                          <a:ea typeface="Raleway"/>
                          <a:cs typeface="Raleway"/>
                          <a:sym typeface="Raleway"/>
                        </a:rPr>
                        <a:t>Agent Type</a:t>
                      </a:r>
                      <a:endParaRPr sz="1100" b="1"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000" b="1" dirty="0">
                          <a:solidFill>
                            <a:schemeClr val="dk1"/>
                          </a:solidFill>
                          <a:latin typeface="Raleway"/>
                          <a:ea typeface="Raleway"/>
                          <a:cs typeface="Raleway"/>
                          <a:sym typeface="Raleway"/>
                        </a:rPr>
                        <a:t>Connect Four Playing Software Agent</a:t>
                      </a:r>
                      <a:endParaRPr sz="1000" b="1"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100" b="0" u="none" dirty="0">
                          <a:solidFill>
                            <a:schemeClr val="lt1"/>
                          </a:solidFill>
                          <a:latin typeface="Raleway"/>
                          <a:ea typeface="Raleway"/>
                          <a:cs typeface="Raleway"/>
                          <a:sym typeface="Raleway"/>
                        </a:rPr>
                        <a:t>1. Performance Measure</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Raleway"/>
                          <a:ea typeface="Raleway"/>
                          <a:cs typeface="Raleway"/>
                          <a:sym typeface="Raleway"/>
                        </a:rPr>
                        <a:t>Put four pieces adjacent or diagonal to each other, prevent opponent from doing the same.</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2. Environment</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Raleway"/>
                          <a:ea typeface="Raleway"/>
                          <a:cs typeface="Raleway"/>
                          <a:sym typeface="Raleway"/>
                        </a:rPr>
                        <a:t>Game Board, Agent’s pieces, and Opponent’s pieces.</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3. Acutators</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000" dirty="0">
                          <a:solidFill>
                            <a:schemeClr val="dk1"/>
                          </a:solidFill>
                          <a:latin typeface="Raleway"/>
                          <a:ea typeface="Raleway"/>
                          <a:cs typeface="Raleway"/>
                          <a:sym typeface="Raleway"/>
                        </a:rPr>
                        <a:t>Piece placing function.</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0" u="none" dirty="0">
                          <a:solidFill>
                            <a:schemeClr val="lt1"/>
                          </a:solidFill>
                          <a:latin typeface="Raleway"/>
                          <a:ea typeface="Raleway"/>
                          <a:cs typeface="Raleway"/>
                          <a:sym typeface="Raleway"/>
                        </a:rPr>
                        <a:t>4. Sensors</a:t>
                      </a:r>
                      <a:endParaRPr sz="1100" b="0" u="none" dirty="0">
                        <a:solidFill>
                          <a:schemeClr val="lt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dirty="0">
                          <a:solidFill>
                            <a:schemeClr val="dk1"/>
                          </a:solidFill>
                          <a:latin typeface="Raleway"/>
                          <a:ea typeface="Raleway"/>
                          <a:cs typeface="Raleway"/>
                          <a:sym typeface="Raleway"/>
                        </a:rPr>
                        <a:t>Direct access of the state board</a:t>
                      </a:r>
                      <a:endParaRPr sz="1000" dirty="0">
                        <a:solidFill>
                          <a:schemeClr val="dk1"/>
                        </a:solidFill>
                        <a:latin typeface="Raleway"/>
                        <a:ea typeface="Raleway"/>
                        <a:cs typeface="Raleway"/>
                        <a:sym typeface="Ralewa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7565060" y="394918"/>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7903430" y="394918"/>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8241800" y="394918"/>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26690" y="394918"/>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1076985" y="4511992"/>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654216" y="4507838"/>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1499634" y="4507838"/>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1913332" y="4507838"/>
            <a:ext cx="350144" cy="350144"/>
          </a:xfrm>
          <a:prstGeom prst="rect">
            <a:avLst/>
          </a:prstGeom>
        </p:spPr>
      </p:pic>
    </p:spTree>
    <p:extLst>
      <p:ext uri="{BB962C8B-B14F-4D97-AF65-F5344CB8AC3E}">
        <p14:creationId xmlns:p14="http://schemas.microsoft.com/office/powerpoint/2010/main" val="391756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13225" y="1887763"/>
            <a:ext cx="4294800" cy="26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Connect-Four is a game for two persons. Both players have 21 identical pieces. In the standard form of the game, one set of pieces is red and the other set is yellow. The game is played on a vertical, rectangular board consisting of 7 vertical columns of 6 squares each. If one piece is put in one of the columns, it will fall down to the lowest unoccupied square in the column. As soon as a column contains 6 pieces, no other piece can be put in the column. Putting a piece in one of the columns is called a move.</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Placeholder 7" descr="A family playing a game&#10;&#10;Description automatically generated">
            <a:extLst>
              <a:ext uri="{FF2B5EF4-FFF2-40B4-BE49-F238E27FC236}">
                <a16:creationId xmlns:a16="http://schemas.microsoft.com/office/drawing/2014/main" id="{773D24CA-9A36-A61B-79C5-6724360DB357}"/>
              </a:ext>
            </a:extLst>
          </p:cNvPr>
          <p:cNvPicPr>
            <a:picLocks noGrp="1" noChangeAspect="1"/>
          </p:cNvPicPr>
          <p:nvPr>
            <p:ph type="pic" idx="2"/>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rcRect l="14494" r="14494"/>
          <a:stretch>
            <a:fillRect/>
          </a:stretch>
        </p:blipFill>
        <p:spPr>
          <a:xfrm>
            <a:off x="5597125" y="234000"/>
            <a:ext cx="3320700" cy="4675500"/>
          </a:xfrm>
          <a:pattFill prst="pct5">
            <a:fgClr>
              <a:schemeClr val="dk1"/>
            </a:fgClr>
            <a:bgClr>
              <a:schemeClr val="bg1"/>
            </a:bgClr>
          </a:patt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20482" y="1510392"/>
            <a:ext cx="4294800" cy="26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players make their moves in turn. There are no rules stating that the player with, for instance, the red pieces should start. Since it is confusing to identify for each new game the color that started the game, we will assume that the sets of pieces are colored white and black instead of red and yellow. Like chess and checkers (and unlike go) it is assumed that the player playing the white pieces will make the first move.</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Placeholder 5" descr="A group of people playing a game&#10;&#10;Description automatically generated">
            <a:extLst>
              <a:ext uri="{FF2B5EF4-FFF2-40B4-BE49-F238E27FC236}">
                <a16:creationId xmlns:a16="http://schemas.microsoft.com/office/drawing/2014/main" id="{ED7E8596-6C02-32EB-8D7E-AD6944FFC8C4}"/>
              </a:ext>
            </a:extLst>
          </p:cNvPr>
          <p:cNvPicPr>
            <a:picLocks noGrp="1" noChangeAspect="1"/>
          </p:cNvPicPr>
          <p:nvPr>
            <p:ph type="pic" idx="2"/>
          </p:nvPr>
        </p:nvPicPr>
        <p:blipFill>
          <a:blip r:embed="rId3">
            <a:duotone>
              <a:schemeClr val="bg2">
                <a:shade val="45000"/>
                <a:satMod val="135000"/>
              </a:schemeClr>
              <a:prstClr val="white"/>
            </a:duotone>
          </a:blip>
          <a:srcRect l="26328" r="26328"/>
          <a:stretch>
            <a:fillRect/>
          </a:stretch>
        </p:blipFill>
        <p:spPr/>
      </p:pic>
      <p:pic>
        <p:nvPicPr>
          <p:cNvPr id="9" name="Picture 8">
            <a:extLst>
              <a:ext uri="{FF2B5EF4-FFF2-40B4-BE49-F238E27FC236}">
                <a16:creationId xmlns:a16="http://schemas.microsoft.com/office/drawing/2014/main" id="{80BA6EC1-ED3D-4E30-B332-FC417EB211C3}"/>
              </a:ext>
            </a:extLst>
          </p:cNvPr>
          <p:cNvPicPr>
            <a:picLocks noChangeAspect="1"/>
          </p:cNvPicPr>
          <p:nvPr/>
        </p:nvPicPr>
        <p:blipFill>
          <a:blip r:embed="rId4"/>
          <a:stretch>
            <a:fillRect/>
          </a:stretch>
        </p:blipFill>
        <p:spPr>
          <a:xfrm>
            <a:off x="549069" y="3354086"/>
            <a:ext cx="1244522" cy="1070868"/>
          </a:xfrm>
          <a:prstGeom prst="rect">
            <a:avLst/>
          </a:prstGeom>
        </p:spPr>
      </p:pic>
      <p:pic>
        <p:nvPicPr>
          <p:cNvPr id="11" name="Picture 10">
            <a:extLst>
              <a:ext uri="{FF2B5EF4-FFF2-40B4-BE49-F238E27FC236}">
                <a16:creationId xmlns:a16="http://schemas.microsoft.com/office/drawing/2014/main" id="{02803627-2AEA-D068-54E6-55E40EBE4C70}"/>
              </a:ext>
            </a:extLst>
          </p:cNvPr>
          <p:cNvPicPr>
            <a:picLocks noChangeAspect="1"/>
          </p:cNvPicPr>
          <p:nvPr/>
        </p:nvPicPr>
        <p:blipFill>
          <a:blip r:embed="rId5"/>
          <a:stretch>
            <a:fillRect/>
          </a:stretch>
        </p:blipFill>
        <p:spPr>
          <a:xfrm>
            <a:off x="2114325" y="3354086"/>
            <a:ext cx="1210850" cy="1070868"/>
          </a:xfrm>
          <a:prstGeom prst="rect">
            <a:avLst/>
          </a:prstGeom>
        </p:spPr>
      </p:pic>
      <p:pic>
        <p:nvPicPr>
          <p:cNvPr id="13" name="Picture 12">
            <a:extLst>
              <a:ext uri="{FF2B5EF4-FFF2-40B4-BE49-F238E27FC236}">
                <a16:creationId xmlns:a16="http://schemas.microsoft.com/office/drawing/2014/main" id="{0704191E-8DC4-1FB0-E15D-C48A54BCDF52}"/>
              </a:ext>
            </a:extLst>
          </p:cNvPr>
          <p:cNvPicPr>
            <a:picLocks noChangeAspect="1"/>
          </p:cNvPicPr>
          <p:nvPr/>
        </p:nvPicPr>
        <p:blipFill>
          <a:blip r:embed="rId6"/>
          <a:stretch>
            <a:fillRect/>
          </a:stretch>
        </p:blipFill>
        <p:spPr>
          <a:xfrm>
            <a:off x="3730110" y="3369217"/>
            <a:ext cx="1246721" cy="1078341"/>
          </a:xfrm>
          <a:prstGeom prst="rect">
            <a:avLst/>
          </a:prstGeom>
        </p:spPr>
      </p:pic>
      <p:sp>
        <p:nvSpPr>
          <p:cNvPr id="15" name="TextBox 14">
            <a:extLst>
              <a:ext uri="{FF2B5EF4-FFF2-40B4-BE49-F238E27FC236}">
                <a16:creationId xmlns:a16="http://schemas.microsoft.com/office/drawing/2014/main" id="{E997A3A2-1899-9D61-15BA-7C93CF2CF1FB}"/>
              </a:ext>
            </a:extLst>
          </p:cNvPr>
          <p:cNvSpPr txBox="1"/>
          <p:nvPr/>
        </p:nvSpPr>
        <p:spPr>
          <a:xfrm>
            <a:off x="549069" y="4424954"/>
            <a:ext cx="1244522" cy="253916"/>
          </a:xfrm>
          <a:prstGeom prst="rect">
            <a:avLst/>
          </a:prstGeom>
          <a:noFill/>
        </p:spPr>
        <p:txBody>
          <a:bodyPr wrap="square" rtlCol="0">
            <a:spAutoFit/>
          </a:bodyPr>
          <a:lstStyle/>
          <a:p>
            <a:r>
              <a:rPr lang="en-US" sz="1050" i="1" dirty="0"/>
              <a:t>Figure 1</a:t>
            </a:r>
            <a:endParaRPr lang="en-IN" sz="1050" i="1" dirty="0"/>
          </a:p>
        </p:txBody>
      </p:sp>
      <p:sp>
        <p:nvSpPr>
          <p:cNvPr id="16" name="TextBox 15">
            <a:extLst>
              <a:ext uri="{FF2B5EF4-FFF2-40B4-BE49-F238E27FC236}">
                <a16:creationId xmlns:a16="http://schemas.microsoft.com/office/drawing/2014/main" id="{B57134ED-1C2E-2824-FC4D-1277D8CAD45B}"/>
              </a:ext>
            </a:extLst>
          </p:cNvPr>
          <p:cNvSpPr txBox="1"/>
          <p:nvPr/>
        </p:nvSpPr>
        <p:spPr>
          <a:xfrm>
            <a:off x="2080653" y="4460169"/>
            <a:ext cx="1244522" cy="253916"/>
          </a:xfrm>
          <a:prstGeom prst="rect">
            <a:avLst/>
          </a:prstGeom>
          <a:noFill/>
        </p:spPr>
        <p:txBody>
          <a:bodyPr wrap="square" rtlCol="0">
            <a:spAutoFit/>
          </a:bodyPr>
          <a:lstStyle/>
          <a:p>
            <a:r>
              <a:rPr lang="en-US" sz="1050" i="1" dirty="0"/>
              <a:t>Figure 2</a:t>
            </a:r>
            <a:endParaRPr lang="en-IN" sz="1050" i="1" dirty="0"/>
          </a:p>
        </p:txBody>
      </p:sp>
      <p:sp>
        <p:nvSpPr>
          <p:cNvPr id="17" name="TextBox 16">
            <a:extLst>
              <a:ext uri="{FF2B5EF4-FFF2-40B4-BE49-F238E27FC236}">
                <a16:creationId xmlns:a16="http://schemas.microsoft.com/office/drawing/2014/main" id="{6542DECD-6FD0-DD00-214B-1C9D202C640B}"/>
              </a:ext>
            </a:extLst>
          </p:cNvPr>
          <p:cNvSpPr txBox="1"/>
          <p:nvPr/>
        </p:nvSpPr>
        <p:spPr>
          <a:xfrm>
            <a:off x="3714419" y="4476836"/>
            <a:ext cx="1244522" cy="253916"/>
          </a:xfrm>
          <a:prstGeom prst="rect">
            <a:avLst/>
          </a:prstGeom>
          <a:noFill/>
        </p:spPr>
        <p:txBody>
          <a:bodyPr wrap="square" rtlCol="0">
            <a:spAutoFit/>
          </a:bodyPr>
          <a:lstStyle/>
          <a:p>
            <a:r>
              <a:rPr lang="en-US" sz="1050" i="1" dirty="0"/>
              <a:t>Figure 2</a:t>
            </a:r>
            <a:endParaRPr lang="en-IN" sz="1050" i="1" dirty="0"/>
          </a:p>
        </p:txBody>
      </p:sp>
    </p:spTree>
    <p:extLst>
      <p:ext uri="{BB962C8B-B14F-4D97-AF65-F5344CB8AC3E}">
        <p14:creationId xmlns:p14="http://schemas.microsoft.com/office/powerpoint/2010/main" val="302996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916650" y="1043831"/>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Rules of the game</a:t>
            </a:r>
            <a:endParaRPr dirty="0"/>
          </a:p>
        </p:txBody>
      </p:sp>
      <p:sp>
        <p:nvSpPr>
          <p:cNvPr id="405" name="Google Shape;405;p32"/>
          <p:cNvSpPr txBox="1">
            <a:spLocks noGrp="1"/>
          </p:cNvSpPr>
          <p:nvPr>
            <p:ph type="subTitle" idx="1"/>
          </p:nvPr>
        </p:nvSpPr>
        <p:spPr>
          <a:xfrm>
            <a:off x="720720" y="1490523"/>
            <a:ext cx="4294800" cy="14100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Both Players will try to get four connected pieces, horizontally, vertically or diagonally. The first player who achieves one such group of four connected pieces wins the game. If all 42 pieces are played and no player has achieved this goal, the game is a draw.</a:t>
            </a:r>
          </a:p>
          <a:p>
            <a:pPr marL="0" lvl="0" indent="0" algn="l" rtl="0">
              <a:spcBef>
                <a:spcPts val="0"/>
              </a:spcBef>
              <a:spcAft>
                <a:spcPts val="0"/>
              </a:spcAft>
              <a:buNone/>
            </a:pPr>
            <a:r>
              <a:rPr lang="en-US" dirty="0"/>
              <a:t>A possible drawn position:</a:t>
            </a:r>
          </a:p>
        </p:txBody>
      </p:sp>
      <p:grpSp>
        <p:nvGrpSpPr>
          <p:cNvPr id="407" name="Google Shape;407;p32"/>
          <p:cNvGrpSpPr/>
          <p:nvPr/>
        </p:nvGrpSpPr>
        <p:grpSpPr>
          <a:xfrm>
            <a:off x="800100" y="539500"/>
            <a:ext cx="993491" cy="233100"/>
            <a:chOff x="713225" y="306550"/>
            <a:chExt cx="993491" cy="233100"/>
          </a:xfrm>
        </p:grpSpPr>
        <p:sp>
          <p:nvSpPr>
            <p:cNvPr id="408" name="Google Shape;408;p32"/>
            <p:cNvSpPr/>
            <p:nvPr/>
          </p:nvSpPr>
          <p:spPr>
            <a:xfrm>
              <a:off x="1473616"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093421" y="306550"/>
              <a:ext cx="233100" cy="233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13225" y="306550"/>
              <a:ext cx="233100" cy="23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descr="Bestseller, Connect 4 Classic Grid, 4 In A Row Game, Strategy Board Games  For Kids, 2 Player. For Family And Kids, Ages 6 And Up, gaming gift">
            <a:extLst>
              <a:ext uri="{FF2B5EF4-FFF2-40B4-BE49-F238E27FC236}">
                <a16:creationId xmlns:a16="http://schemas.microsoft.com/office/drawing/2014/main" id="{BD238413-2232-1930-C3CF-6376EE984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Placeholder 5" descr="A game on the floor&#10;&#10;Description automatically generated">
            <a:extLst>
              <a:ext uri="{FF2B5EF4-FFF2-40B4-BE49-F238E27FC236}">
                <a16:creationId xmlns:a16="http://schemas.microsoft.com/office/drawing/2014/main" id="{A0E8B5A1-F2E1-FC8C-E53C-720A9331FC81}"/>
              </a:ext>
            </a:extLst>
          </p:cNvPr>
          <p:cNvPicPr>
            <a:picLocks noGrp="1" noChangeAspect="1"/>
          </p:cNvPicPr>
          <p:nvPr>
            <p:ph type="pic" idx="2"/>
          </p:nvPr>
        </p:nvPicPr>
        <p:blipFill>
          <a:blip r:embed="rId3">
            <a:duotone>
              <a:schemeClr val="bg2">
                <a:shade val="45000"/>
                <a:satMod val="135000"/>
              </a:schemeClr>
              <a:prstClr val="white"/>
            </a:duotone>
          </a:blip>
          <a:srcRect l="29889" r="29889"/>
          <a:stretch>
            <a:fillRect/>
          </a:stretch>
        </p:blipFill>
        <p:spPr/>
      </p:pic>
      <p:pic>
        <p:nvPicPr>
          <p:cNvPr id="9" name="Picture 8">
            <a:extLst>
              <a:ext uri="{FF2B5EF4-FFF2-40B4-BE49-F238E27FC236}">
                <a16:creationId xmlns:a16="http://schemas.microsoft.com/office/drawing/2014/main" id="{16540719-224A-E9A3-78B6-BB5D748CBDD7}"/>
              </a:ext>
            </a:extLst>
          </p:cNvPr>
          <p:cNvPicPr>
            <a:picLocks noChangeAspect="1"/>
          </p:cNvPicPr>
          <p:nvPr/>
        </p:nvPicPr>
        <p:blipFill>
          <a:blip r:embed="rId4"/>
          <a:stretch>
            <a:fillRect/>
          </a:stretch>
        </p:blipFill>
        <p:spPr>
          <a:xfrm>
            <a:off x="1919923" y="2900597"/>
            <a:ext cx="1896394" cy="1621554"/>
          </a:xfrm>
          <a:prstGeom prst="rect">
            <a:avLst/>
          </a:prstGeom>
        </p:spPr>
      </p:pic>
    </p:spTree>
    <p:extLst>
      <p:ext uri="{BB962C8B-B14F-4D97-AF65-F5344CB8AC3E}">
        <p14:creationId xmlns:p14="http://schemas.microsoft.com/office/powerpoint/2010/main" val="360352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Game Complexity</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720000" y="1388711"/>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Legal vs. Illegal Positions: </a:t>
            </a:r>
            <a:r>
              <a:rPr lang="en-US" dirty="0">
                <a:solidFill>
                  <a:schemeClr val="dk1"/>
                </a:solidFill>
                <a:latin typeface="Raleway"/>
                <a:ea typeface="Raleway"/>
                <a:cs typeface="Raleway"/>
                <a:sym typeface="Raleway"/>
              </a:rPr>
              <a:t>Legal positions are those that can occur during a game following the rules, while illegal positions cannot.</a:t>
            </a:r>
          </a:p>
          <a:p>
            <a:pPr lvl="0" algn="l" rtl="0">
              <a:spcBef>
                <a:spcPts val="0"/>
              </a:spcBef>
              <a:spcAft>
                <a:spcPts val="0"/>
              </a:spcAft>
            </a:pPr>
            <a:endParaRPr lang="en-US"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State of Each Square: </a:t>
            </a:r>
            <a:r>
              <a:rPr lang="en-US" dirty="0">
                <a:solidFill>
                  <a:schemeClr val="dk1"/>
                </a:solidFill>
                <a:latin typeface="Raleway"/>
                <a:ea typeface="Raleway"/>
                <a:cs typeface="Raleway"/>
                <a:sym typeface="Raleway"/>
              </a:rPr>
              <a:t>On a Connect-Four board, each of the 42 squares can be empty, occupied by a red piece, or occupied by a black piece.</a:t>
            </a:r>
          </a:p>
          <a:p>
            <a:pPr lvl="0" algn="l" rtl="0">
              <a:spcBef>
                <a:spcPts val="0"/>
              </a:spcBef>
              <a:spcAft>
                <a:spcPts val="0"/>
              </a:spcAft>
            </a:pPr>
            <a:endParaRPr lang="en-US" b="1"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Total Possible Positions:</a:t>
            </a:r>
            <a:r>
              <a:rPr lang="en-US" dirty="0">
                <a:solidFill>
                  <a:schemeClr val="dk1"/>
                </a:solidFill>
                <a:latin typeface="Raleway"/>
                <a:ea typeface="Raleway"/>
                <a:cs typeface="Raleway"/>
                <a:sym typeface="Raleway"/>
              </a:rPr>
              <a:t> Considering all possible configurations, the number of potential positions is at most 3</a:t>
            </a:r>
            <a:r>
              <a:rPr lang="en-US" baseline="30000" dirty="0">
                <a:solidFill>
                  <a:schemeClr val="dk1"/>
                </a:solidFill>
                <a:latin typeface="Raleway"/>
                <a:ea typeface="Raleway"/>
                <a:cs typeface="Raleway"/>
                <a:sym typeface="Raleway"/>
              </a:rPr>
              <a:t>42</a:t>
            </a:r>
            <a:r>
              <a:rPr lang="en-US" dirty="0">
                <a:solidFill>
                  <a:schemeClr val="dk1"/>
                </a:solidFill>
                <a:latin typeface="Raleway"/>
                <a:ea typeface="Raleway"/>
                <a:cs typeface="Raleway"/>
                <a:sym typeface="Raleway"/>
              </a:rPr>
              <a:t>, which is approximately 10</a:t>
            </a:r>
            <a:r>
              <a:rPr lang="en-US" baseline="30000" dirty="0">
                <a:solidFill>
                  <a:schemeClr val="dk1"/>
                </a:solidFill>
                <a:latin typeface="Raleway"/>
                <a:ea typeface="Raleway"/>
                <a:cs typeface="Raleway"/>
                <a:sym typeface="Raleway"/>
              </a:rPr>
              <a:t>20</a:t>
            </a:r>
            <a:r>
              <a:rPr lang="en-US" dirty="0">
                <a:solidFill>
                  <a:schemeClr val="dk1"/>
                </a:solidFill>
                <a:latin typeface="Raleway"/>
                <a:ea typeface="Raleway"/>
                <a:cs typeface="Raleway"/>
                <a:sym typeface="Raleway"/>
              </a:rPr>
              <a:t>.</a:t>
            </a:r>
            <a:endParaRPr lang="en-US" baseline="30000" dirty="0">
              <a:solidFill>
                <a:schemeClr val="dk1"/>
              </a:solidFill>
              <a:latin typeface="Raleway"/>
              <a:ea typeface="Raleway"/>
              <a:cs typeface="Raleway"/>
              <a:sym typeface="Raleway"/>
            </a:endParaRPr>
          </a:p>
          <a:p>
            <a:pPr lvl="0" algn="l" rtl="0">
              <a:spcBef>
                <a:spcPts val="0"/>
              </a:spcBef>
              <a:spcAft>
                <a:spcPts val="0"/>
              </a:spcAft>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Reduction of Upper Bound: </a:t>
            </a:r>
            <a:r>
              <a:rPr lang="en-US" dirty="0">
                <a:solidFill>
                  <a:schemeClr val="dk1"/>
                </a:solidFill>
                <a:latin typeface="Raleway"/>
                <a:ea typeface="Raleway"/>
                <a:cs typeface="Raleway"/>
                <a:sym typeface="Raleway"/>
              </a:rPr>
              <a:t>By incorporating the rules of Connect-Four, such as player turns and win conditions, the upper bound on the 7x6 board reduces to 7.1×10</a:t>
            </a:r>
            <a:r>
              <a:rPr lang="en-US" baseline="30000" dirty="0">
                <a:solidFill>
                  <a:schemeClr val="dk1"/>
                </a:solidFill>
                <a:latin typeface="Raleway"/>
                <a:ea typeface="Raleway"/>
                <a:cs typeface="Raleway"/>
                <a:sym typeface="Raleway"/>
              </a:rPr>
              <a:t>13</a:t>
            </a:r>
            <a:r>
              <a:rPr lang="en-US" dirty="0">
                <a:solidFill>
                  <a:schemeClr val="dk1"/>
                </a:solidFill>
                <a:latin typeface="Raleway"/>
                <a:ea typeface="Raleway"/>
                <a:cs typeface="Raleway"/>
                <a:sym typeface="Raleway"/>
              </a:rPr>
              <a:t>.</a:t>
            </a:r>
          </a:p>
          <a:p>
            <a:pPr lvl="0" algn="l" rtl="0">
              <a:spcBef>
                <a:spcPts val="0"/>
              </a:spcBef>
              <a:spcAft>
                <a:spcPts val="0"/>
              </a:spcAft>
            </a:pPr>
            <a:endParaRPr lang="en-US" dirty="0">
              <a:solidFill>
                <a:schemeClr val="dk1"/>
              </a:solidFill>
              <a:latin typeface="Raleway"/>
              <a:ea typeface="Raleway"/>
              <a:cs typeface="Raleway"/>
              <a:sym typeface="Raleway"/>
            </a:endParaRPr>
          </a:p>
          <a:p>
            <a:pPr lvl="0" algn="l" rtl="0">
              <a:spcBef>
                <a:spcPts val="0"/>
              </a:spcBef>
              <a:spcAft>
                <a:spcPts val="0"/>
              </a:spcAft>
            </a:pPr>
            <a:endParaRPr lang="en-US" sz="1200" dirty="0">
              <a:solidFill>
                <a:schemeClr val="dk1"/>
              </a:solidFill>
              <a:latin typeface="Raleway"/>
              <a:ea typeface="Raleway"/>
              <a:cs typeface="Raleway"/>
              <a:sym typeface="Raleway"/>
            </a:endParaRPr>
          </a:p>
          <a:p>
            <a:pPr lvl="0" algn="l" rtl="0">
              <a:spcBef>
                <a:spcPts val="0"/>
              </a:spcBef>
              <a:spcAft>
                <a:spcPts val="0"/>
              </a:spcAft>
            </a:pPr>
            <a:endParaRPr lang="en-IN" sz="1200"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934478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2;p29">
            <a:extLst>
              <a:ext uri="{FF2B5EF4-FFF2-40B4-BE49-F238E27FC236}">
                <a16:creationId xmlns:a16="http://schemas.microsoft.com/office/drawing/2014/main" id="{1653F737-B44C-D664-1675-CC5D7B892DD3}"/>
              </a:ext>
            </a:extLst>
          </p:cNvPr>
          <p:cNvSpPr txBox="1">
            <a:spLocks noGrp="1"/>
          </p:cNvSpPr>
          <p:nvPr>
            <p:ph type="title"/>
          </p:nvPr>
        </p:nvSpPr>
        <p:spPr>
          <a:xfrm>
            <a:off x="720000" y="2322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Game Features</a:t>
            </a:r>
            <a:endParaRPr dirty="0"/>
          </a:p>
        </p:txBody>
      </p:sp>
      <p:sp>
        <p:nvSpPr>
          <p:cNvPr id="6" name="Google Shape;354;p29">
            <a:extLst>
              <a:ext uri="{FF2B5EF4-FFF2-40B4-BE49-F238E27FC236}">
                <a16:creationId xmlns:a16="http://schemas.microsoft.com/office/drawing/2014/main" id="{3ECE8B5C-DC47-3790-F85F-5073F49DA756}"/>
              </a:ext>
            </a:extLst>
          </p:cNvPr>
          <p:cNvSpPr txBox="1"/>
          <p:nvPr/>
        </p:nvSpPr>
        <p:spPr>
          <a:xfrm>
            <a:off x="586217" y="1235504"/>
            <a:ext cx="7704000" cy="3436637"/>
          </a:xfrm>
          <a:prstGeom prst="rect">
            <a:avLst/>
          </a:prstGeom>
          <a:noFill/>
          <a:ln>
            <a:noFill/>
          </a:ln>
        </p:spPr>
        <p:txBody>
          <a:bodyPr spcFirstLastPara="1" wrap="square" lIns="91425"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Player Selection: </a:t>
            </a:r>
            <a:r>
              <a:rPr lang="en-US" dirty="0">
                <a:solidFill>
                  <a:schemeClr val="dk1"/>
                </a:solidFill>
                <a:latin typeface="Raleway"/>
                <a:ea typeface="Raleway"/>
                <a:cs typeface="Raleway"/>
                <a:sym typeface="Raleway"/>
              </a:rPr>
              <a:t>Players can choose to play against either a human player or a computer player. The selection is made via a user-friendly GUI with radio buttons.</a:t>
            </a:r>
          </a:p>
          <a:p>
            <a:pPr lvl="0" algn="l" rtl="0">
              <a:spcBef>
                <a:spcPts val="0"/>
              </a:spcBef>
              <a:spcAft>
                <a:spcPts val="0"/>
              </a:spcAft>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Visual Game Board: </a:t>
            </a:r>
            <a:r>
              <a:rPr lang="en-US" dirty="0">
                <a:solidFill>
                  <a:schemeClr val="dk1"/>
                </a:solidFill>
                <a:latin typeface="Raleway"/>
                <a:ea typeface="Raleway"/>
                <a:cs typeface="Raleway"/>
                <a:sym typeface="Raleway"/>
              </a:rPr>
              <a:t>The game board is visually displayed with a 7x6 grid layout. Players can easily see the current state of the game, including the positions of all discs. Players take turns dropping colored discs into the columns of the grid. The discs fall to the lowest available slot within the selected column.</a:t>
            </a:r>
          </a:p>
          <a:p>
            <a:pPr marL="285750" lvl="0" indent="-285750" algn="l" rtl="0">
              <a:spcBef>
                <a:spcPts val="0"/>
              </a:spcBef>
              <a:spcAft>
                <a:spcPts val="0"/>
              </a:spcAft>
              <a:buFont typeface="Arial" panose="020B0604020202020204" pitchFamily="34" charset="0"/>
              <a:buChar char="•"/>
            </a:pPr>
            <a:endParaRPr lang="en-US" dirty="0">
              <a:solidFill>
                <a:schemeClr val="dk1"/>
              </a:solidFill>
              <a:latin typeface="Raleway"/>
              <a:ea typeface="Raleway"/>
              <a:cs typeface="Raleway"/>
              <a:sym typeface="Raleway"/>
            </a:endParaRPr>
          </a:p>
          <a:p>
            <a:pPr marL="285750" lvl="0" indent="-285750" algn="l" rtl="0">
              <a:spcBef>
                <a:spcPts val="0"/>
              </a:spcBef>
              <a:spcAft>
                <a:spcPts val="0"/>
              </a:spcAft>
              <a:buFont typeface="Arial" panose="020B0604020202020204" pitchFamily="34" charset="0"/>
              <a:buChar char="•"/>
            </a:pPr>
            <a:r>
              <a:rPr lang="en-US" b="1" dirty="0">
                <a:solidFill>
                  <a:schemeClr val="dk1"/>
                </a:solidFill>
                <a:latin typeface="Raleway"/>
                <a:ea typeface="Raleway"/>
                <a:cs typeface="Raleway"/>
                <a:sym typeface="Raleway"/>
              </a:rPr>
              <a:t>Win Detection: </a:t>
            </a:r>
            <a:r>
              <a:rPr lang="en-US" dirty="0">
                <a:solidFill>
                  <a:schemeClr val="dk1"/>
                </a:solidFill>
                <a:latin typeface="Raleway"/>
                <a:ea typeface="Raleway"/>
                <a:cs typeface="Raleway"/>
                <a:sym typeface="Raleway"/>
              </a:rPr>
              <a:t>The game automatically detects when a player has connected four discs in a row horizontally, vertically, or diagonally. The game announces the winner immediately upon detection of a winning condition. Similarly, if the board fills up and no player has four discs in a row, the game is declared draw and a message is displayed indicating the tie.</a:t>
            </a:r>
          </a:p>
          <a:p>
            <a:pPr marL="285750" lvl="0" indent="-285750" algn="l" rtl="0">
              <a:spcBef>
                <a:spcPts val="0"/>
              </a:spcBef>
              <a:spcAft>
                <a:spcPts val="0"/>
              </a:spcAft>
              <a:buFont typeface="Arial" panose="020B0604020202020204" pitchFamily="34" charset="0"/>
              <a:buChar char="•"/>
            </a:pPr>
            <a:endParaRPr lang="en-US" dirty="0">
              <a:solidFill>
                <a:schemeClr val="dk1"/>
              </a:solidFill>
              <a:latin typeface="Raleway"/>
              <a:ea typeface="Raleway"/>
              <a:cs typeface="Raleway"/>
              <a:sym typeface="Raleway"/>
            </a:endParaRPr>
          </a:p>
        </p:txBody>
      </p:sp>
      <p:pic>
        <p:nvPicPr>
          <p:cNvPr id="14" name="Picture 13" descr="A red circle with black background&#10;&#10;Description automatically generated">
            <a:extLst>
              <a:ext uri="{FF2B5EF4-FFF2-40B4-BE49-F238E27FC236}">
                <a16:creationId xmlns:a16="http://schemas.microsoft.com/office/drawing/2014/main" id="{83AAA1D4-41AD-EA86-81C1-3436A121D7AD}"/>
              </a:ext>
            </a:extLst>
          </p:cNvPr>
          <p:cNvPicPr>
            <a:picLocks noChangeAspect="1"/>
          </p:cNvPicPr>
          <p:nvPr/>
        </p:nvPicPr>
        <p:blipFill>
          <a:blip r:embed="rId2"/>
          <a:stretch>
            <a:fillRect/>
          </a:stretch>
        </p:blipFill>
        <p:spPr>
          <a:xfrm>
            <a:off x="1112286" y="4518934"/>
            <a:ext cx="306414" cy="306414"/>
          </a:xfrm>
          <a:prstGeom prst="rect">
            <a:avLst/>
          </a:prstGeom>
        </p:spPr>
      </p:pic>
      <p:pic>
        <p:nvPicPr>
          <p:cNvPr id="15" name="Picture 14" descr="A red circle with black background&#10;&#10;Description automatically generated">
            <a:extLst>
              <a:ext uri="{FF2B5EF4-FFF2-40B4-BE49-F238E27FC236}">
                <a16:creationId xmlns:a16="http://schemas.microsoft.com/office/drawing/2014/main" id="{EFED6093-8199-53AA-6C39-6F9C2D73E217}"/>
              </a:ext>
            </a:extLst>
          </p:cNvPr>
          <p:cNvPicPr>
            <a:picLocks noChangeAspect="1"/>
          </p:cNvPicPr>
          <p:nvPr/>
        </p:nvPicPr>
        <p:blipFill>
          <a:blip r:embed="rId2"/>
          <a:stretch>
            <a:fillRect/>
          </a:stretch>
        </p:blipFill>
        <p:spPr>
          <a:xfrm>
            <a:off x="1504572" y="4518934"/>
            <a:ext cx="306414" cy="306414"/>
          </a:xfrm>
          <a:prstGeom prst="rect">
            <a:avLst/>
          </a:prstGeom>
        </p:spPr>
      </p:pic>
      <p:pic>
        <p:nvPicPr>
          <p:cNvPr id="16" name="Picture 15" descr="A red circle with black background&#10;&#10;Description automatically generated">
            <a:extLst>
              <a:ext uri="{FF2B5EF4-FFF2-40B4-BE49-F238E27FC236}">
                <a16:creationId xmlns:a16="http://schemas.microsoft.com/office/drawing/2014/main" id="{58A517EF-8FB9-9669-87CC-33CBB0E214CE}"/>
              </a:ext>
            </a:extLst>
          </p:cNvPr>
          <p:cNvPicPr>
            <a:picLocks noChangeAspect="1"/>
          </p:cNvPicPr>
          <p:nvPr/>
        </p:nvPicPr>
        <p:blipFill>
          <a:blip r:embed="rId2"/>
          <a:stretch>
            <a:fillRect/>
          </a:stretch>
        </p:blipFill>
        <p:spPr>
          <a:xfrm>
            <a:off x="1896858" y="4518934"/>
            <a:ext cx="306414" cy="306414"/>
          </a:xfrm>
          <a:prstGeom prst="rect">
            <a:avLst/>
          </a:prstGeom>
        </p:spPr>
      </p:pic>
      <p:pic>
        <p:nvPicPr>
          <p:cNvPr id="17" name="Picture 16" descr="A red circle with black background&#10;&#10;Description automatically generated">
            <a:extLst>
              <a:ext uri="{FF2B5EF4-FFF2-40B4-BE49-F238E27FC236}">
                <a16:creationId xmlns:a16="http://schemas.microsoft.com/office/drawing/2014/main" id="{08BD8C4C-5391-6504-E641-483B5C4384DA}"/>
              </a:ext>
            </a:extLst>
          </p:cNvPr>
          <p:cNvPicPr>
            <a:picLocks noChangeAspect="1"/>
          </p:cNvPicPr>
          <p:nvPr/>
        </p:nvPicPr>
        <p:blipFill>
          <a:blip r:embed="rId2"/>
          <a:stretch>
            <a:fillRect/>
          </a:stretch>
        </p:blipFill>
        <p:spPr>
          <a:xfrm>
            <a:off x="720000" y="4518934"/>
            <a:ext cx="306414" cy="30641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9DD3E77-23F6-F227-11F5-6D0949762CC4}"/>
              </a:ext>
            </a:extLst>
          </p:cNvPr>
          <p:cNvPicPr>
            <a:picLocks noChangeAspect="1"/>
          </p:cNvPicPr>
          <p:nvPr/>
        </p:nvPicPr>
        <p:blipFill>
          <a:blip r:embed="rId3"/>
          <a:stretch>
            <a:fillRect/>
          </a:stretch>
        </p:blipFill>
        <p:spPr>
          <a:xfrm>
            <a:off x="7441343" y="409339"/>
            <a:ext cx="350144" cy="3501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F29011F8-FD90-18A4-94C4-2843834B196D}"/>
              </a:ext>
            </a:extLst>
          </p:cNvPr>
          <p:cNvPicPr>
            <a:picLocks noChangeAspect="1"/>
          </p:cNvPicPr>
          <p:nvPr/>
        </p:nvPicPr>
        <p:blipFill>
          <a:blip r:embed="rId3"/>
          <a:stretch>
            <a:fillRect/>
          </a:stretch>
        </p:blipFill>
        <p:spPr>
          <a:xfrm>
            <a:off x="7003846" y="409339"/>
            <a:ext cx="350144" cy="3501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7232BFD8-3409-1AD8-AF23-FE4172D419EA}"/>
              </a:ext>
            </a:extLst>
          </p:cNvPr>
          <p:cNvPicPr>
            <a:picLocks noChangeAspect="1"/>
          </p:cNvPicPr>
          <p:nvPr/>
        </p:nvPicPr>
        <p:blipFill>
          <a:blip r:embed="rId3"/>
          <a:stretch>
            <a:fillRect/>
          </a:stretch>
        </p:blipFill>
        <p:spPr>
          <a:xfrm>
            <a:off x="7852720" y="396353"/>
            <a:ext cx="350144" cy="3501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D4CC5AE-1F8A-5080-21EA-19DC12E1B8B5}"/>
              </a:ext>
            </a:extLst>
          </p:cNvPr>
          <p:cNvPicPr>
            <a:picLocks noChangeAspect="1"/>
          </p:cNvPicPr>
          <p:nvPr/>
        </p:nvPicPr>
        <p:blipFill>
          <a:blip r:embed="rId3"/>
          <a:stretch>
            <a:fillRect/>
          </a:stretch>
        </p:blipFill>
        <p:spPr>
          <a:xfrm>
            <a:off x="8290217" y="396353"/>
            <a:ext cx="350144" cy="350144"/>
          </a:xfrm>
          <a:prstGeom prst="rect">
            <a:avLst/>
          </a:prstGeom>
        </p:spPr>
      </p:pic>
    </p:spTree>
    <p:extLst>
      <p:ext uri="{BB962C8B-B14F-4D97-AF65-F5344CB8AC3E}">
        <p14:creationId xmlns:p14="http://schemas.microsoft.com/office/powerpoint/2010/main" val="18505646"/>
      </p:ext>
    </p:extLst>
  </p:cSld>
  <p:clrMapOvr>
    <a:masterClrMapping/>
  </p:clrMapOvr>
</p:sld>
</file>

<file path=ppt/theme/theme1.xml><?xml version="1.0" encoding="utf-8"?>
<a:theme xmlns:a="http://schemas.openxmlformats.org/drawingml/2006/main" name="Chess Design Portfolio by Slidesgo">
  <a:themeElements>
    <a:clrScheme name="Simple Light">
      <a:dk1>
        <a:srgbClr val="2B2B2B"/>
      </a:dk1>
      <a:lt1>
        <a:srgbClr val="FFFFFF"/>
      </a:lt1>
      <a:dk2>
        <a:srgbClr val="ED4833"/>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1851</Words>
  <Application>Microsoft Office PowerPoint</Application>
  <PresentationFormat>On-screen Show (16:9)</PresentationFormat>
  <Paragraphs>139</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Raleway</vt:lpstr>
      <vt:lpstr>Wingdings</vt:lpstr>
      <vt:lpstr>Bree Serif</vt:lpstr>
      <vt:lpstr>Chess Design Portfolio by Slidesgo</vt:lpstr>
      <vt:lpstr>Applied  System Software</vt:lpstr>
      <vt:lpstr>Contents of this template</vt:lpstr>
      <vt:lpstr>Goal</vt:lpstr>
      <vt:lpstr>PEAS Description</vt:lpstr>
      <vt:lpstr>Rules of the game</vt:lpstr>
      <vt:lpstr>Rules of the game</vt:lpstr>
      <vt:lpstr>Rules of the game</vt:lpstr>
      <vt:lpstr>Game Complexity</vt:lpstr>
      <vt:lpstr>Game Features</vt:lpstr>
      <vt:lpstr>Game Features</vt:lpstr>
      <vt:lpstr>Opponent AI</vt:lpstr>
      <vt:lpstr>Opponent AI</vt:lpstr>
      <vt:lpstr>Interface Overview</vt:lpstr>
      <vt:lpstr>GUI </vt:lpstr>
      <vt:lpstr>Testing </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System Software</dc:title>
  <dc:creator>Mohamed Akbar</dc:creator>
  <cp:lastModifiedBy>Mohamed Akbar</cp:lastModifiedBy>
  <cp:revision>4</cp:revision>
  <dcterms:modified xsi:type="dcterms:W3CDTF">2024-06-06T18:21:57Z</dcterms:modified>
</cp:coreProperties>
</file>